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56" r:id="rId3"/>
    <p:sldId id="257" r:id="rId4"/>
    <p:sldId id="258" r:id="rId5"/>
    <p:sldId id="262" r:id="rId6"/>
    <p:sldId id="263" r:id="rId8"/>
    <p:sldId id="259" r:id="rId9"/>
    <p:sldId id="279" r:id="rId10"/>
    <p:sldId id="280" r:id="rId11"/>
    <p:sldId id="281" r:id="rId12"/>
    <p:sldId id="282" r:id="rId13"/>
    <p:sldId id="283" r:id="rId14"/>
    <p:sldId id="284" r:id="rId15"/>
    <p:sldId id="285" r:id="rId16"/>
    <p:sldId id="286" r:id="rId17"/>
    <p:sldId id="260" r:id="rId18"/>
    <p:sldId id="287" r:id="rId19"/>
    <p:sldId id="288" r:id="rId20"/>
    <p:sldId id="289" r:id="rId21"/>
    <p:sldId id="265" r:id="rId22"/>
    <p:sldId id="293" r:id="rId23"/>
    <p:sldId id="290" r:id="rId24"/>
    <p:sldId id="291" r:id="rId25"/>
    <p:sldId id="292" r:id="rId26"/>
    <p:sldId id="309" r:id="rId27"/>
    <p:sldId id="314" r:id="rId28"/>
    <p:sldId id="310" r:id="rId29"/>
    <p:sldId id="312" r:id="rId30"/>
    <p:sldId id="273"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19AA4"/>
    <a:srgbClr val="492638"/>
    <a:srgbClr val="D09401"/>
    <a:srgbClr val="DA460F"/>
    <a:srgbClr val="A9B8B5"/>
    <a:srgbClr val="9C370D"/>
    <a:srgbClr val="E8AF01"/>
    <a:srgbClr val="0D02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4" d="100"/>
          <a:sy n="74" d="100"/>
        </p:scale>
        <p:origin x="540" y="72"/>
      </p:cViewPr>
      <p:guideLst/>
    </p:cSldViewPr>
  </p:slideViewPr>
  <p:notesTextViewPr>
    <p:cViewPr>
      <p:scale>
        <a:sx n="1" d="1"/>
        <a:sy n="1" d="1"/>
      </p:scale>
      <p:origin x="0" y="0"/>
    </p:cViewPr>
  </p:notesTextViewPr>
  <p:sorterViewPr>
    <p:cViewPr varScale="1">
      <p:scale>
        <a:sx n="100" d="100"/>
        <a:sy n="100" d="100"/>
      </p:scale>
      <p:origin x="0" y="-6540"/>
    </p:cViewPr>
  </p:sorterViewPr>
  <p:notesViewPr>
    <p:cSldViewPr snapToGrid="0">
      <p:cViewPr varScale="1">
        <p:scale>
          <a:sx n="88" d="100"/>
          <a:sy n="88" d="100"/>
        </p:scale>
        <p:origin x="2964"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4" Type="http://schemas.openxmlformats.org/officeDocument/2006/relationships/image" Target="../media/image8.emf"/><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media/>
</file>

<file path=ppt/media/image1.jpeg>
</file>

<file path=ppt/media/image11.png>
</file>

<file path=ppt/media/image12.png>
</file>

<file path=ppt/media/image13.png>
</file>

<file path=ppt/media/image14.png>
</file>

<file path=ppt/media/image15.png>
</file>

<file path=ppt/media/image2.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380616-D6FB-4F58-B2D4-06D3C8807BB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7C448A-0047-401C-8FC2-709D684F0FF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经历哪些阶段</a:t>
            </a:r>
            <a:endParaRPr lang="zh-CN" altLang="en-US"/>
          </a:p>
          <a:p>
            <a:r>
              <a:rPr lang="zh-CN" altLang="en-US"/>
              <a:t>运用项目管理相关知识可以大大减少项目的盲目性和损失</a:t>
            </a:r>
            <a:endParaRPr lang="zh-CN" altLang="en-US"/>
          </a:p>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07C448A-0047-401C-8FC2-709D684F0FF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6BB38D3-3BC8-4B0F-B26B-693E1DD994D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A0406CB-C661-426E-9EB9-6B6B1119AFC2}"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A9B8B5"/>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BB38D3-3BC8-4B0F-B26B-693E1DD994D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0406CB-C661-426E-9EB9-6B6B1119AFC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slideLayout" Target="../slideLayouts/slideLayout2.xml"/><Relationship Id="rId4" Type="http://schemas.openxmlformats.org/officeDocument/2006/relationships/image" Target="../media/image4.emf"/><Relationship Id="rId3" Type="http://schemas.openxmlformats.org/officeDocument/2006/relationships/oleObject" Target="../embeddings/oleObject2.bin"/><Relationship Id="rId2" Type="http://schemas.openxmlformats.org/officeDocument/2006/relationships/image" Target="../media/image3.emf"/><Relationship Id="rId1" Type="http://schemas.openxmlformats.org/officeDocument/2006/relationships/oleObject" Target="../embeddings/oleObject1.bin"/></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8.emf"/><Relationship Id="rId7" Type="http://schemas.openxmlformats.org/officeDocument/2006/relationships/oleObject" Target="../embeddings/oleObject6.bin"/><Relationship Id="rId6" Type="http://schemas.openxmlformats.org/officeDocument/2006/relationships/image" Target="../media/image7.emf"/><Relationship Id="rId5" Type="http://schemas.openxmlformats.org/officeDocument/2006/relationships/oleObject" Target="../embeddings/oleObject5.bin"/><Relationship Id="rId4" Type="http://schemas.openxmlformats.org/officeDocument/2006/relationships/image" Target="../media/image6.emf"/><Relationship Id="rId3" Type="http://schemas.openxmlformats.org/officeDocument/2006/relationships/oleObject" Target="../embeddings/oleObject4.bin"/><Relationship Id="rId2" Type="http://schemas.openxmlformats.org/officeDocument/2006/relationships/image" Target="../media/image5.emf"/><Relationship Id="rId10" Type="http://schemas.openxmlformats.org/officeDocument/2006/relationships/vmlDrawing" Target="../drawings/vmlDrawing2.vml"/><Relationship Id="rId1" Type="http://schemas.openxmlformats.org/officeDocument/2006/relationships/oleObject" Target="../embeddings/oleObject3.bin"/></Relationships>
</file>

<file path=ppt/slides/_rels/slide12.xml.rels><?xml version="1.0" encoding="UTF-8" standalone="yes"?>
<Relationships xmlns="http://schemas.openxmlformats.org/package/2006/relationships"><Relationship Id="rId5" Type="http://schemas.openxmlformats.org/officeDocument/2006/relationships/vmlDrawing" Target="../drawings/vmlDrawing3.vml"/><Relationship Id="rId4" Type="http://schemas.openxmlformats.org/officeDocument/2006/relationships/slideLayout" Target="../slideLayouts/slideLayout2.xml"/><Relationship Id="rId3" Type="http://schemas.openxmlformats.org/officeDocument/2006/relationships/image" Target="../media/image10.emf"/><Relationship Id="rId2" Type="http://schemas.openxmlformats.org/officeDocument/2006/relationships/oleObject" Target="../embeddings/oleObject7.bin"/><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5" Type="http://schemas.openxmlformats.org/officeDocument/2006/relationships/vmlDrawing" Target="../drawings/vmlDrawing4.vml"/><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oleObject" Target="../embeddings/oleObject8.bin"/></Relationships>
</file>

<file path=ppt/slides/_rels/slide14.xml.rels><?xml version="1.0" encoding="UTF-8" standalone="yes"?>
<Relationships xmlns="http://schemas.openxmlformats.org/package/2006/relationships"><Relationship Id="rId5" Type="http://schemas.openxmlformats.org/officeDocument/2006/relationships/vmlDrawing" Target="../drawings/vmlDrawing5.vml"/><Relationship Id="rId4" Type="http://schemas.openxmlformats.org/officeDocument/2006/relationships/slideLayout" Target="../slideLayouts/slideLayout3.xml"/><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oleObject" Target="../embeddings/oleObject9.bin"/></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3000" r="-3000"/>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36789" y="1732805"/>
            <a:ext cx="9701062" cy="4717753"/>
            <a:chOff x="2051470" y="1341070"/>
            <a:chExt cx="9701062" cy="4717753"/>
          </a:xfrm>
        </p:grpSpPr>
        <p:sp>
          <p:nvSpPr>
            <p:cNvPr id="3" name="文本框 2"/>
            <p:cNvSpPr txBox="1"/>
            <p:nvPr/>
          </p:nvSpPr>
          <p:spPr>
            <a:xfrm>
              <a:off x="2051470" y="1341070"/>
              <a:ext cx="2214880" cy="583565"/>
            </a:xfrm>
            <a:prstGeom prst="rect">
              <a:avLst/>
            </a:prstGeom>
            <a:noFill/>
          </p:spPr>
          <p:txBody>
            <a:bodyPr wrap="none" rtlCol="0">
              <a:spAutoFit/>
            </a:bodyPr>
            <a:lstStyle/>
            <a:p>
              <a:r>
                <a:rPr lang="zh-CN" sz="3200" dirty="0">
                  <a:solidFill>
                    <a:srgbClr val="492638"/>
                  </a:solidFill>
                  <a:cs typeface="+mn-ea"/>
                  <a:sym typeface="+mn-lt"/>
                </a:rPr>
                <a:t>知识分享会</a:t>
              </a:r>
              <a:endParaRPr lang="zh-CN" sz="3200" dirty="0">
                <a:solidFill>
                  <a:srgbClr val="492638"/>
                </a:solidFill>
                <a:cs typeface="+mn-ea"/>
                <a:sym typeface="+mn-lt"/>
              </a:endParaRPr>
            </a:p>
          </p:txBody>
        </p:sp>
        <p:sp>
          <p:nvSpPr>
            <p:cNvPr id="4" name="文本框 3"/>
            <p:cNvSpPr txBox="1"/>
            <p:nvPr/>
          </p:nvSpPr>
          <p:spPr>
            <a:xfrm>
              <a:off x="2499047" y="2026810"/>
              <a:ext cx="7069455" cy="1014730"/>
            </a:xfrm>
            <a:prstGeom prst="rect">
              <a:avLst/>
            </a:prstGeom>
            <a:noFill/>
          </p:spPr>
          <p:txBody>
            <a:bodyPr wrap="none" rtlCol="0">
              <a:spAutoFit/>
            </a:bodyPr>
            <a:lstStyle/>
            <a:p>
              <a:pPr algn="ctr"/>
              <a:r>
                <a:rPr lang="zh-CN" altLang="en-US" sz="6000" b="1" dirty="0" smtClean="0">
                  <a:solidFill>
                    <a:srgbClr val="492638"/>
                  </a:solidFill>
                  <a:cs typeface="+mn-ea"/>
                  <a:sym typeface="+mn-lt"/>
                </a:rPr>
                <a:t>信息系统项目管理师</a:t>
              </a:r>
              <a:endParaRPr lang="zh-CN" altLang="en-US" sz="6000" b="1" dirty="0" smtClean="0">
                <a:solidFill>
                  <a:srgbClr val="492638"/>
                </a:solidFill>
                <a:cs typeface="+mn-ea"/>
                <a:sym typeface="+mn-lt"/>
              </a:endParaRPr>
            </a:p>
          </p:txBody>
        </p:sp>
        <p:sp>
          <p:nvSpPr>
            <p:cNvPr id="5" name="矩形 4"/>
            <p:cNvSpPr>
              <a:spLocks noChangeArrowheads="1"/>
            </p:cNvSpPr>
            <p:nvPr/>
          </p:nvSpPr>
          <p:spPr bwMode="auto">
            <a:xfrm>
              <a:off x="5388655" y="3164194"/>
              <a:ext cx="6363877" cy="215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a:r>
                <a:rPr lang="en-US" altLang="zh-CN" sz="1400" dirty="0">
                  <a:solidFill>
                    <a:schemeClr val="tx2">
                      <a:lumMod val="75000"/>
                    </a:schemeClr>
                  </a:solidFill>
                  <a:latin typeface="+mn-lt"/>
                  <a:ea typeface="+mn-ea"/>
                  <a:cs typeface="+mn-ea"/>
                  <a:sym typeface="+mn-lt"/>
                </a:rPr>
                <a:t>----</a:t>
              </a:r>
              <a:r>
                <a:rPr lang="zh-CN" sz="1400" dirty="0">
                  <a:solidFill>
                    <a:schemeClr val="tx2">
                      <a:lumMod val="75000"/>
                    </a:schemeClr>
                  </a:solidFill>
                  <a:latin typeface="+mn-lt"/>
                  <a:ea typeface="+mn-ea"/>
                  <a:cs typeface="+mn-ea"/>
                  <a:sym typeface="+mn-lt"/>
                </a:rPr>
                <a:t>进度管理</a:t>
              </a:r>
              <a:r>
                <a:rPr lang="en-US" altLang="zh-CN" sz="1400" dirty="0">
                  <a:solidFill>
                    <a:schemeClr val="tx2">
                      <a:lumMod val="75000"/>
                    </a:schemeClr>
                  </a:solidFill>
                  <a:latin typeface="+mn-lt"/>
                  <a:ea typeface="+mn-ea"/>
                  <a:cs typeface="+mn-ea"/>
                  <a:sym typeface="+mn-lt"/>
                </a:rPr>
                <a:t>&amp;</a:t>
              </a:r>
              <a:r>
                <a:rPr lang="zh-CN" altLang="en-US" sz="1400" dirty="0">
                  <a:solidFill>
                    <a:schemeClr val="tx2">
                      <a:lumMod val="75000"/>
                    </a:schemeClr>
                  </a:solidFill>
                  <a:latin typeface="+mn-lt"/>
                  <a:ea typeface="+mn-ea"/>
                  <a:cs typeface="+mn-ea"/>
                  <a:sym typeface="+mn-lt"/>
                </a:rPr>
                <a:t>成本管理</a:t>
              </a:r>
              <a:endParaRPr lang="zh-CN" altLang="en-US" sz="1400" dirty="0">
                <a:solidFill>
                  <a:schemeClr val="tx2">
                    <a:lumMod val="75000"/>
                  </a:schemeClr>
                </a:solidFill>
                <a:latin typeface="+mn-lt"/>
                <a:ea typeface="+mn-ea"/>
                <a:cs typeface="+mn-ea"/>
                <a:sym typeface="+mn-lt"/>
              </a:endParaRPr>
            </a:p>
          </p:txBody>
        </p:sp>
        <p:sp>
          <p:nvSpPr>
            <p:cNvPr id="6" name="文本框 5"/>
            <p:cNvSpPr txBox="1"/>
            <p:nvPr/>
          </p:nvSpPr>
          <p:spPr>
            <a:xfrm>
              <a:off x="8684899" y="5690523"/>
              <a:ext cx="868680" cy="368300"/>
            </a:xfrm>
            <a:prstGeom prst="rect">
              <a:avLst/>
            </a:prstGeom>
            <a:noFill/>
          </p:spPr>
          <p:txBody>
            <a:bodyPr wrap="none" rtlCol="0">
              <a:spAutoFit/>
            </a:bodyPr>
            <a:lstStyle/>
            <a:p>
              <a:r>
                <a:rPr lang="zh-CN" dirty="0" smtClean="0">
                  <a:solidFill>
                    <a:srgbClr val="492638"/>
                  </a:solidFill>
                  <a:cs typeface="+mn-ea"/>
                  <a:sym typeface="+mn-lt"/>
                </a:rPr>
                <a:t>周志昊</a:t>
              </a:r>
              <a:endParaRPr lang="zh-CN" dirty="0">
                <a:solidFill>
                  <a:srgbClr val="492638"/>
                </a:solidFill>
                <a:cs typeface="+mn-ea"/>
                <a:sym typeface="+mn-lt"/>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进度管理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Schedule</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3" name="文本框 2"/>
          <p:cNvSpPr txBox="1"/>
          <p:nvPr/>
        </p:nvSpPr>
        <p:spPr>
          <a:xfrm>
            <a:off x="485140" y="400685"/>
            <a:ext cx="2257425" cy="275590"/>
          </a:xfrm>
          <a:prstGeom prst="rect">
            <a:avLst/>
          </a:prstGeom>
          <a:noFill/>
        </p:spPr>
        <p:txBody>
          <a:bodyPr wrap="square" rtlCol="0">
            <a:spAutoFit/>
          </a:bodyPr>
          <a:p>
            <a:pPr algn="l"/>
            <a:r>
              <a:rPr lang="zh-CN" alt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rPr>
              <a:t>干货</a:t>
            </a:r>
            <a:r>
              <a:rPr lang="en-US" altLang="zh-CN"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rPr>
              <a:t>-关键路线法</a:t>
            </a:r>
            <a:endParaRPr lang="en-US" altLang="zh-CN"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5" name="文本框 4"/>
          <p:cNvSpPr txBox="1"/>
          <p:nvPr/>
        </p:nvSpPr>
        <p:spPr>
          <a:xfrm>
            <a:off x="814705" y="1167130"/>
            <a:ext cx="9798050" cy="1476375"/>
          </a:xfrm>
          <a:prstGeom prst="rect">
            <a:avLst/>
          </a:prstGeom>
          <a:noFill/>
        </p:spPr>
        <p:txBody>
          <a:bodyPr wrap="square" rtlCol="0" anchor="t">
            <a:spAutoFit/>
          </a:bodyPr>
          <a:p>
            <a:r>
              <a:rPr lang="zh-CN" altLang="en-US"/>
              <a:t>  </a:t>
            </a:r>
            <a:r>
              <a:rPr lang="zh-CN" altLang="en-US" b="1"/>
              <a:t>项目进度网络图</a:t>
            </a:r>
            <a:r>
              <a:rPr lang="zh-CN" altLang="en-US"/>
              <a:t>——展示项目各计划活动、持续时间、逻辑关系的图形</a:t>
            </a:r>
            <a:endParaRPr lang="zh-CN" altLang="en-US"/>
          </a:p>
          <a:p>
            <a:r>
              <a:rPr lang="zh-CN" altLang="en-US" b="1">
                <a:sym typeface="+mn-ea"/>
              </a:rPr>
              <a:t>      单代号网络图（节点型）</a:t>
            </a:r>
            <a:r>
              <a:rPr lang="zh-CN" altLang="en-US">
                <a:sym typeface="+mn-ea"/>
              </a:rPr>
              <a:t>——用一个节点代表一项活动，箭线仅表示活动之间的逻辑关系。</a:t>
            </a:r>
            <a:endParaRPr lang="zh-CN" altLang="en-US"/>
          </a:p>
          <a:p>
            <a:r>
              <a:rPr lang="zh-CN" altLang="en-US"/>
              <a:t>  </a:t>
            </a:r>
            <a:r>
              <a:rPr lang="zh-CN" altLang="en-US" b="1"/>
              <a:t>双代号网络图（箭线型）</a:t>
            </a:r>
            <a:r>
              <a:rPr lang="zh-CN" altLang="en-US"/>
              <a:t>——用一个箭线表示一项活动，活动名称写在箭线上，箭线同时表示活动间逻辑关系。</a:t>
            </a:r>
            <a:endParaRPr lang="zh-CN" altLang="en-US"/>
          </a:p>
          <a:p>
            <a:r>
              <a:rPr lang="zh-CN" altLang="en-US"/>
              <a:t>  </a:t>
            </a:r>
            <a:endParaRPr lang="zh-CN" altLang="en-US"/>
          </a:p>
        </p:txBody>
      </p:sp>
      <p:sp>
        <p:nvSpPr>
          <p:cNvPr id="8" name="文本框 7"/>
          <p:cNvSpPr txBox="1"/>
          <p:nvPr/>
        </p:nvSpPr>
        <p:spPr>
          <a:xfrm>
            <a:off x="1914525" y="5504815"/>
            <a:ext cx="1562100" cy="368300"/>
          </a:xfrm>
          <a:prstGeom prst="rect">
            <a:avLst/>
          </a:prstGeom>
          <a:noFill/>
        </p:spPr>
        <p:txBody>
          <a:bodyPr wrap="none" rtlCol="0" anchor="t">
            <a:spAutoFit/>
          </a:bodyPr>
          <a:p>
            <a:r>
              <a:rPr lang="zh-CN" altLang="en-US" b="1">
                <a:sym typeface="+mn-ea"/>
              </a:rPr>
              <a:t>单代号网络图</a:t>
            </a:r>
            <a:endParaRPr lang="zh-CN" altLang="en-US"/>
          </a:p>
        </p:txBody>
      </p:sp>
      <p:sp>
        <p:nvSpPr>
          <p:cNvPr id="9" name="文本框 8"/>
          <p:cNvSpPr txBox="1"/>
          <p:nvPr/>
        </p:nvSpPr>
        <p:spPr>
          <a:xfrm>
            <a:off x="7969885" y="5504815"/>
            <a:ext cx="1562100" cy="368300"/>
          </a:xfrm>
          <a:prstGeom prst="rect">
            <a:avLst/>
          </a:prstGeom>
          <a:noFill/>
        </p:spPr>
        <p:txBody>
          <a:bodyPr wrap="none" rtlCol="0" anchor="t">
            <a:spAutoFit/>
          </a:bodyPr>
          <a:p>
            <a:r>
              <a:rPr lang="zh-CN" altLang="en-US" b="1">
                <a:sym typeface="+mn-ea"/>
              </a:rPr>
              <a:t>双代号网络图</a:t>
            </a:r>
            <a:endParaRPr lang="zh-CN" altLang="en-US"/>
          </a:p>
        </p:txBody>
      </p:sp>
      <p:sp>
        <p:nvSpPr>
          <p:cNvPr id="17" name="左右箭头 16"/>
          <p:cNvSpPr/>
          <p:nvPr/>
        </p:nvSpPr>
        <p:spPr>
          <a:xfrm>
            <a:off x="5472430" y="3816350"/>
            <a:ext cx="1041400" cy="612775"/>
          </a:xfrm>
          <a:prstGeom prst="leftRightArrow">
            <a:avLst/>
          </a:prstGeom>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graphicFrame>
        <p:nvGraphicFramePr>
          <p:cNvPr id="20" name="对象 19"/>
          <p:cNvGraphicFramePr/>
          <p:nvPr/>
        </p:nvGraphicFramePr>
        <p:xfrm>
          <a:off x="396240" y="3133090"/>
          <a:ext cx="5076190" cy="1993265"/>
        </p:xfrm>
        <a:graphic>
          <a:graphicData uri="http://schemas.openxmlformats.org/presentationml/2006/ole">
            <mc:AlternateContent xmlns:mc="http://schemas.openxmlformats.org/markup-compatibility/2006">
              <mc:Choice xmlns:v="urn:schemas-microsoft-com:vml" Requires="v">
                <p:oleObj spid="_x0000_s21" name="" r:id="rId1" imgW="4617085" imgH="1706245" progId="Visio.Drawing.15">
                  <p:embed/>
                </p:oleObj>
              </mc:Choice>
              <mc:Fallback>
                <p:oleObj name="" r:id="rId1" imgW="4617085" imgH="1706245" progId="Visio.Drawing.15">
                  <p:embed/>
                  <p:pic>
                    <p:nvPicPr>
                      <p:cNvPr id="0" name="图片 20"/>
                      <p:cNvPicPr/>
                      <p:nvPr/>
                    </p:nvPicPr>
                    <p:blipFill>
                      <a:blip r:embed="rId2"/>
                      <a:stretch>
                        <a:fillRect/>
                      </a:stretch>
                    </p:blipFill>
                    <p:spPr>
                      <a:xfrm>
                        <a:off x="396240" y="3133090"/>
                        <a:ext cx="5076190" cy="1993265"/>
                      </a:xfrm>
                      <a:prstGeom prst="rect">
                        <a:avLst/>
                      </a:prstGeom>
                      <a:solidFill>
                        <a:schemeClr val="bg1"/>
                      </a:solidFill>
                    </p:spPr>
                  </p:pic>
                </p:oleObj>
              </mc:Fallback>
            </mc:AlternateContent>
          </a:graphicData>
        </a:graphic>
      </p:graphicFrame>
      <p:graphicFrame>
        <p:nvGraphicFramePr>
          <p:cNvPr id="22" name="对象 21"/>
          <p:cNvGraphicFramePr/>
          <p:nvPr/>
        </p:nvGraphicFramePr>
        <p:xfrm>
          <a:off x="6513830" y="3035935"/>
          <a:ext cx="5205095" cy="2161540"/>
        </p:xfrm>
        <a:graphic>
          <a:graphicData uri="http://schemas.openxmlformats.org/presentationml/2006/ole">
            <mc:AlternateContent xmlns:mc="http://schemas.openxmlformats.org/markup-compatibility/2006">
              <mc:Choice xmlns:v="urn:schemas-microsoft-com:vml" Requires="v">
                <p:oleObj spid="_x0000_s23" name="" r:id="rId3" imgW="4655820" imgH="1783715" progId="Visio.Drawing.15">
                  <p:embed/>
                </p:oleObj>
              </mc:Choice>
              <mc:Fallback>
                <p:oleObj name="" r:id="rId3" imgW="4655820" imgH="1783715" progId="Visio.Drawing.15">
                  <p:embed/>
                  <p:pic>
                    <p:nvPicPr>
                      <p:cNvPr id="0" name="图片 22"/>
                      <p:cNvPicPr/>
                      <p:nvPr/>
                    </p:nvPicPr>
                    <p:blipFill>
                      <a:blip r:embed="rId4"/>
                      <a:stretch>
                        <a:fillRect/>
                      </a:stretch>
                    </p:blipFill>
                    <p:spPr>
                      <a:xfrm>
                        <a:off x="6513830" y="3035935"/>
                        <a:ext cx="5205095" cy="2161540"/>
                      </a:xfrm>
                      <a:prstGeom prst="rect">
                        <a:avLst/>
                      </a:prstGeom>
                      <a:solidFill>
                        <a:schemeClr val="bg1"/>
                      </a:solidFill>
                    </p:spPr>
                  </p:pic>
                </p:oleObj>
              </mc:Fallback>
            </mc:AlternateContent>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163830" y="2346325"/>
            <a:ext cx="6236970" cy="4351655"/>
          </a:xfrm>
        </p:spPr>
        <p:txBody>
          <a:bodyPr>
            <a:normAutofit lnSpcReduction="10000"/>
          </a:bodyPr>
          <a:p>
            <a:r>
              <a:rPr lang="zh-CN" altLang="en-US" sz="2400"/>
              <a:t>最早开始时间ES：最早可能的开始时间</a:t>
            </a:r>
            <a:endParaRPr lang="zh-CN" altLang="en-US" sz="2400"/>
          </a:p>
          <a:p>
            <a:r>
              <a:rPr lang="zh-CN" altLang="en-US" sz="2400"/>
              <a:t>最早结束时间EF：EF=ES+D</a:t>
            </a:r>
            <a:endParaRPr lang="zh-CN" altLang="en-US" sz="2400"/>
          </a:p>
          <a:p>
            <a:r>
              <a:rPr lang="zh-CN" altLang="en-US" sz="2400"/>
              <a:t>最晚结束时间LF：不影响总工期的结束时间</a:t>
            </a:r>
            <a:endParaRPr lang="zh-CN" altLang="en-US" sz="2400"/>
          </a:p>
          <a:p>
            <a:r>
              <a:rPr lang="zh-CN" altLang="en-US" sz="2400"/>
              <a:t>最晚开始开始LS：LS=LF-D</a:t>
            </a:r>
            <a:endParaRPr lang="zh-CN" altLang="en-US" sz="2400"/>
          </a:p>
          <a:p>
            <a:r>
              <a:rPr lang="zh-CN" altLang="en-US" sz="2400"/>
              <a:t>总时差=LS-ES=LF-EF</a:t>
            </a:r>
            <a:endParaRPr lang="zh-CN" altLang="en-US" sz="2400"/>
          </a:p>
          <a:p>
            <a:r>
              <a:rPr lang="zh-CN" altLang="en-US" sz="2400"/>
              <a:t>自由时差=</a:t>
            </a:r>
            <a:r>
              <a:rPr lang="zh-CN" altLang="en-US" sz="2400" b="1">
                <a:solidFill>
                  <a:schemeClr val="tx1"/>
                </a:solidFill>
              </a:rPr>
              <a:t>紧后工作</a:t>
            </a:r>
            <a:r>
              <a:rPr lang="zh-CN" altLang="en-US" sz="2400"/>
              <a:t>的ES - 此活动的EF</a:t>
            </a:r>
            <a:endParaRPr lang="zh-CN" altLang="en-US" sz="2400"/>
          </a:p>
          <a:p>
            <a:r>
              <a:rPr lang="zh-CN" altLang="en-US" sz="2400">
                <a:sym typeface="+mn-ea"/>
              </a:rPr>
              <a:t>关键路径：所有从开始到结束的路径中，</a:t>
            </a:r>
            <a:endParaRPr lang="zh-CN" altLang="en-US" sz="2400">
              <a:sym typeface="+mn-ea"/>
            </a:endParaRPr>
          </a:p>
          <a:p>
            <a:pPr marL="0" indent="0">
              <a:buNone/>
            </a:pPr>
            <a:r>
              <a:rPr lang="zh-CN" altLang="en-US" sz="2400">
                <a:sym typeface="+mn-ea"/>
              </a:rPr>
              <a:t>   活动历时之和 最大的路径。</a:t>
            </a:r>
            <a:endParaRPr lang="zh-CN" altLang="en-US" sz="2400"/>
          </a:p>
          <a:p>
            <a:r>
              <a:rPr lang="zh-CN" altLang="en-US" sz="2400">
                <a:sym typeface="+mn-ea"/>
              </a:rPr>
              <a:t>总工期：关键路径的活动历时之和。</a:t>
            </a:r>
            <a:endParaRPr lang="zh-CN" altLang="en-US" sz="2400">
              <a:sym typeface="+mn-ea"/>
            </a:endParaRPr>
          </a:p>
        </p:txBody>
      </p:sp>
      <p:graphicFrame>
        <p:nvGraphicFramePr>
          <p:cNvPr id="12" name="对象 11"/>
          <p:cNvGraphicFramePr/>
          <p:nvPr/>
        </p:nvGraphicFramePr>
        <p:xfrm>
          <a:off x="6242685" y="1634490"/>
          <a:ext cx="5946140" cy="2301240"/>
        </p:xfrm>
        <a:graphic>
          <a:graphicData uri="http://schemas.openxmlformats.org/presentationml/2006/ole">
            <mc:AlternateContent xmlns:mc="http://schemas.openxmlformats.org/markup-compatibility/2006">
              <mc:Choice xmlns:v="urn:schemas-microsoft-com:vml" Requires="v">
                <p:oleObj spid="_x0000_s13" name="" r:id="rId1" imgW="6220460" imgH="2273300" progId="Visio.Drawing.15">
                  <p:embed/>
                </p:oleObj>
              </mc:Choice>
              <mc:Fallback>
                <p:oleObj name="" r:id="rId1" imgW="6220460" imgH="2273300" progId="Visio.Drawing.15">
                  <p:embed/>
                  <p:pic>
                    <p:nvPicPr>
                      <p:cNvPr id="0" name="图片 12"/>
                      <p:cNvPicPr/>
                      <p:nvPr/>
                    </p:nvPicPr>
                    <p:blipFill>
                      <a:blip r:embed="rId2"/>
                      <a:stretch>
                        <a:fillRect/>
                      </a:stretch>
                    </p:blipFill>
                    <p:spPr>
                      <a:xfrm>
                        <a:off x="6242685" y="1634490"/>
                        <a:ext cx="5946140" cy="2301240"/>
                      </a:xfrm>
                      <a:prstGeom prst="rect">
                        <a:avLst/>
                      </a:prstGeom>
                      <a:solidFill>
                        <a:schemeClr val="bg1"/>
                      </a:solidFill>
                    </p:spPr>
                  </p:pic>
                </p:oleObj>
              </mc:Fallback>
            </mc:AlternateContent>
          </a:graphicData>
        </a:graphic>
      </p:graphicFrame>
      <p:graphicFrame>
        <p:nvGraphicFramePr>
          <p:cNvPr id="14" name="对象 13"/>
          <p:cNvGraphicFramePr/>
          <p:nvPr/>
        </p:nvGraphicFramePr>
        <p:xfrm>
          <a:off x="6242685" y="4112895"/>
          <a:ext cx="5945505" cy="2365375"/>
        </p:xfrm>
        <a:graphic>
          <a:graphicData uri="http://schemas.openxmlformats.org/presentationml/2006/ole">
            <mc:AlternateContent xmlns:mc="http://schemas.openxmlformats.org/markup-compatibility/2006">
              <mc:Choice xmlns:v="urn:schemas-microsoft-com:vml" Requires="v">
                <p:oleObj spid="_x0000_s15" name="" r:id="rId3" imgW="6220460" imgH="2350135" progId="Visio.Drawing.15">
                  <p:embed/>
                </p:oleObj>
              </mc:Choice>
              <mc:Fallback>
                <p:oleObj name="" r:id="rId3" imgW="6220460" imgH="2350135" progId="Visio.Drawing.15">
                  <p:embed/>
                  <p:pic>
                    <p:nvPicPr>
                      <p:cNvPr id="0" name="图片 14"/>
                      <p:cNvPicPr/>
                      <p:nvPr/>
                    </p:nvPicPr>
                    <p:blipFill>
                      <a:blip r:embed="rId4"/>
                      <a:stretch>
                        <a:fillRect/>
                      </a:stretch>
                    </p:blipFill>
                    <p:spPr>
                      <a:xfrm>
                        <a:off x="6242685" y="4112895"/>
                        <a:ext cx="5945505" cy="2365375"/>
                      </a:xfrm>
                      <a:prstGeom prst="rect">
                        <a:avLst/>
                      </a:prstGeom>
                      <a:solidFill>
                        <a:schemeClr val="bg1"/>
                      </a:solidFill>
                    </p:spPr>
                  </p:pic>
                </p:oleObj>
              </mc:Fallback>
            </mc:AlternateContent>
          </a:graphicData>
        </a:graphic>
      </p:graphicFrame>
      <p:graphicFrame>
        <p:nvGraphicFramePr>
          <p:cNvPr id="16" name="对象 15"/>
          <p:cNvGraphicFramePr/>
          <p:nvPr/>
        </p:nvGraphicFramePr>
        <p:xfrm>
          <a:off x="1588770" y="631190"/>
          <a:ext cx="2200910" cy="1345565"/>
        </p:xfrm>
        <a:graphic>
          <a:graphicData uri="http://schemas.openxmlformats.org/presentationml/2006/ole">
            <mc:AlternateContent xmlns:mc="http://schemas.openxmlformats.org/markup-compatibility/2006">
              <mc:Choice xmlns:v="urn:schemas-microsoft-com:vml" Requires="v">
                <p:oleObj spid="_x0000_s17" name="" r:id="rId5" imgW="1352550" imgH="985520" progId="Visio.Drawing.15">
                  <p:embed/>
                </p:oleObj>
              </mc:Choice>
              <mc:Fallback>
                <p:oleObj name="" r:id="rId5" imgW="1352550" imgH="985520" progId="Visio.Drawing.15">
                  <p:embed/>
                  <p:pic>
                    <p:nvPicPr>
                      <p:cNvPr id="0" name="图片 16"/>
                      <p:cNvPicPr/>
                      <p:nvPr/>
                    </p:nvPicPr>
                    <p:blipFill>
                      <a:blip r:embed="rId6"/>
                      <a:stretch>
                        <a:fillRect/>
                      </a:stretch>
                    </p:blipFill>
                    <p:spPr>
                      <a:xfrm>
                        <a:off x="1588770" y="631190"/>
                        <a:ext cx="2200910" cy="1345565"/>
                      </a:xfrm>
                      <a:prstGeom prst="rect">
                        <a:avLst/>
                      </a:prstGeom>
                      <a:solidFill>
                        <a:schemeClr val="bg1"/>
                      </a:solidFill>
                    </p:spPr>
                  </p:pic>
                </p:oleObj>
              </mc:Fallback>
            </mc:AlternateContent>
          </a:graphicData>
        </a:graphic>
      </p:graphicFrame>
      <p:graphicFrame>
        <p:nvGraphicFramePr>
          <p:cNvPr id="18" name="对象 17"/>
          <p:cNvGraphicFramePr/>
          <p:nvPr/>
        </p:nvGraphicFramePr>
        <p:xfrm>
          <a:off x="6242685" y="332740"/>
          <a:ext cx="5945505" cy="1138555"/>
        </p:xfrm>
        <a:graphic>
          <a:graphicData uri="http://schemas.openxmlformats.org/presentationml/2006/ole">
            <mc:AlternateContent xmlns:mc="http://schemas.openxmlformats.org/markup-compatibility/2006">
              <mc:Choice xmlns:v="urn:schemas-microsoft-com:vml" Requires="v">
                <p:oleObj spid="_x0000_s19" name="" r:id="rId7" imgW="6136640" imgH="1680845" progId="Visio.Drawing.15">
                  <p:embed/>
                </p:oleObj>
              </mc:Choice>
              <mc:Fallback>
                <p:oleObj name="" r:id="rId7" imgW="6136640" imgH="1680845" progId="Visio.Drawing.15">
                  <p:embed/>
                  <p:pic>
                    <p:nvPicPr>
                      <p:cNvPr id="0" name="图片 18"/>
                      <p:cNvPicPr/>
                      <p:nvPr/>
                    </p:nvPicPr>
                    <p:blipFill>
                      <a:blip r:embed="rId8"/>
                      <a:stretch>
                        <a:fillRect/>
                      </a:stretch>
                    </p:blipFill>
                    <p:spPr>
                      <a:xfrm>
                        <a:off x="6242685" y="332740"/>
                        <a:ext cx="5945505" cy="1138555"/>
                      </a:xfrm>
                      <a:prstGeom prst="rect">
                        <a:avLst/>
                      </a:prstGeom>
                      <a:solidFill>
                        <a:schemeClr val="bg1"/>
                      </a:solidFill>
                    </p:spPr>
                  </p:pic>
                </p:oleObj>
              </mc:Fallback>
            </mc:AlternateContent>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838200" y="897255"/>
            <a:ext cx="10515600" cy="4351338"/>
          </a:xfrm>
        </p:spPr>
        <p:txBody>
          <a:bodyPr/>
          <a:p>
            <a:pPr marL="0" indent="0">
              <a:buNone/>
            </a:pPr>
            <a:r>
              <a:rPr lang="zh-CN" altLang="en-US" sz="2000"/>
              <a:t>小张是负责某项目的项目经理。经过工作分解后，此项目的范围已经明确，但是为了更好地对项目的开发过程进行有效监控，保证项目按期、保质完成，小张需要采用网络计划技术对项目进度进行管理。经过分析，小张得到了一张表明工作先后关系及每项工作的初步时间估计的工作列表，如下所示：</a:t>
            </a:r>
            <a:endParaRPr lang="zh-CN" altLang="en-US" sz="2000"/>
          </a:p>
        </p:txBody>
      </p:sp>
      <p:pic>
        <p:nvPicPr>
          <p:cNvPr id="5" name="图片 4"/>
          <p:cNvPicPr>
            <a:picLocks noChangeAspect="1"/>
          </p:cNvPicPr>
          <p:nvPr/>
        </p:nvPicPr>
        <p:blipFill>
          <a:blip r:embed="rId1"/>
          <a:stretch>
            <a:fillRect/>
          </a:stretch>
        </p:blipFill>
        <p:spPr>
          <a:xfrm>
            <a:off x="6708140" y="2296795"/>
            <a:ext cx="4984115" cy="3970020"/>
          </a:xfrm>
          <a:prstGeom prst="rect">
            <a:avLst/>
          </a:prstGeom>
        </p:spPr>
      </p:pic>
      <p:sp>
        <p:nvSpPr>
          <p:cNvPr id="6" name="文本框 5"/>
          <p:cNvSpPr txBox="1"/>
          <p:nvPr/>
        </p:nvSpPr>
        <p:spPr>
          <a:xfrm>
            <a:off x="568325" y="2296795"/>
            <a:ext cx="6042025" cy="3969385"/>
          </a:xfrm>
          <a:prstGeom prst="rect">
            <a:avLst/>
          </a:prstGeom>
          <a:solidFill>
            <a:schemeClr val="bg1"/>
          </a:solidFill>
        </p:spPr>
        <p:txBody>
          <a:bodyPr wrap="square" rtlCol="0" anchor="t">
            <a:spAutoFit/>
          </a:bodyPr>
          <a:p>
            <a:r>
              <a:rPr lang="zh-CN" altLang="en-US"/>
              <a:t>【问题一】</a:t>
            </a:r>
            <a:endParaRPr lang="zh-CN" altLang="en-US"/>
          </a:p>
          <a:p>
            <a:r>
              <a:rPr lang="zh-CN" altLang="en-US"/>
              <a:t>请根据上表完成此项目的前导图（单代号网络图），表明各活动之间的逻辑关系，并指出关键路径和项目工期。节点用以下样图标识。</a:t>
            </a:r>
            <a:endParaRPr lang="zh-CN" altLang="en-US"/>
          </a:p>
          <a:p>
            <a:r>
              <a:rPr lang="zh-CN" altLang="en-US"/>
              <a:t>图例：</a:t>
            </a:r>
            <a:endParaRPr lang="zh-CN" altLang="en-US"/>
          </a:p>
          <a:p>
            <a:endParaRPr lang="zh-CN" altLang="en-US"/>
          </a:p>
          <a:p>
            <a:endParaRPr lang="zh-CN" altLang="en-US"/>
          </a:p>
          <a:p>
            <a:endParaRPr lang="zh-CN" altLang="en-US"/>
          </a:p>
          <a:p>
            <a:r>
              <a:rPr lang="zh-CN" altLang="en-US"/>
              <a:t>【问题二】</a:t>
            </a:r>
            <a:endParaRPr lang="zh-CN" altLang="en-US"/>
          </a:p>
          <a:p>
            <a:r>
              <a:rPr lang="zh-CN" altLang="en-US"/>
              <a:t>请分别计算工作B、C和E的自由浮动时间。</a:t>
            </a:r>
            <a:endParaRPr lang="zh-CN" altLang="en-US"/>
          </a:p>
          <a:p>
            <a:r>
              <a:rPr lang="zh-CN" altLang="en-US"/>
              <a:t>【问题三】</a:t>
            </a:r>
            <a:endParaRPr lang="zh-CN" altLang="en-US"/>
          </a:p>
          <a:p>
            <a:r>
              <a:rPr lang="zh-CN" altLang="en-US"/>
              <a:t>为了抢进度，在进行工作G时加班赶工，因此将该项工作的时间压缩了7天（历时8天）。请指出此时的关键路径，并计算工期。</a:t>
            </a:r>
            <a:endParaRPr lang="zh-CN" altLang="en-US"/>
          </a:p>
        </p:txBody>
      </p:sp>
      <p:sp>
        <p:nvSpPr>
          <p:cNvPr id="7" name="文本框 6"/>
          <p:cNvSpPr txBox="1"/>
          <p:nvPr/>
        </p:nvSpPr>
        <p:spPr>
          <a:xfrm>
            <a:off x="240030" y="390525"/>
            <a:ext cx="2257425" cy="398780"/>
          </a:xfrm>
          <a:prstGeom prst="rect">
            <a:avLst/>
          </a:prstGeom>
          <a:noFill/>
        </p:spPr>
        <p:txBody>
          <a:bodyPr wrap="square" rtlCol="0">
            <a:spAutoFit/>
          </a:bodyPr>
          <a:p>
            <a:pPr algn="l"/>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例题</a:t>
            </a:r>
            <a:r>
              <a:rPr lang="en-US" altLang="zh-CN"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1</a:t>
            </a:r>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a:t>
            </a:r>
            <a:endPar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graphicFrame>
        <p:nvGraphicFramePr>
          <p:cNvPr id="8" name="对象 7"/>
          <p:cNvGraphicFramePr/>
          <p:nvPr/>
        </p:nvGraphicFramePr>
        <p:xfrm>
          <a:off x="2426335" y="3420110"/>
          <a:ext cx="1579245" cy="1141095"/>
        </p:xfrm>
        <a:graphic>
          <a:graphicData uri="http://schemas.openxmlformats.org/presentationml/2006/ole">
            <mc:AlternateContent xmlns:mc="http://schemas.openxmlformats.org/markup-compatibility/2006">
              <mc:Choice xmlns:v="urn:schemas-microsoft-com:vml" Requires="v">
                <p:oleObj spid="_x0000_s9" name="" r:id="rId2" imgW="1352550" imgH="985520" progId="Visio.Drawing.15">
                  <p:embed/>
                </p:oleObj>
              </mc:Choice>
              <mc:Fallback>
                <p:oleObj name="" r:id="rId2" imgW="1352550" imgH="985520" progId="Visio.Drawing.15">
                  <p:embed/>
                  <p:pic>
                    <p:nvPicPr>
                      <p:cNvPr id="0" name="图片 8"/>
                      <p:cNvPicPr/>
                      <p:nvPr/>
                    </p:nvPicPr>
                    <p:blipFill>
                      <a:blip r:embed="rId3"/>
                      <a:stretch>
                        <a:fillRect/>
                      </a:stretch>
                    </p:blipFill>
                    <p:spPr>
                      <a:xfrm>
                        <a:off x="2426335" y="3420110"/>
                        <a:ext cx="1579245" cy="114109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812800" y="2583180"/>
            <a:ext cx="4500880" cy="3692525"/>
          </a:xfrm>
          <a:prstGeom prst="rect">
            <a:avLst/>
          </a:prstGeom>
          <a:solidFill>
            <a:schemeClr val="bg1"/>
          </a:solidFill>
        </p:spPr>
        <p:txBody>
          <a:bodyPr wrap="square" rtlCol="0" anchor="t">
            <a:spAutoFit/>
          </a:bodyPr>
          <a:p>
            <a:pPr marL="0" indent="0">
              <a:buNone/>
            </a:pPr>
            <a:r>
              <a:rPr lang="zh-CN" altLang="en-US">
                <a:sym typeface="+mn-ea"/>
              </a:rPr>
              <a:t>【事件1】为了表明各活动之间的逻辑关系.计算工期，张某将任务及有关属性用以下样图表示，然后根据工作计划表，绘制单代号网络图。</a:t>
            </a:r>
            <a:endParaRPr lang="zh-CN" altLang="en-US">
              <a:sym typeface="+mn-ea"/>
            </a:endParaRPr>
          </a:p>
          <a:p>
            <a:pPr marL="0" indent="0">
              <a:buNone/>
            </a:pPr>
            <a:endParaRPr lang="zh-CN" altLang="en-US">
              <a:sym typeface="+mn-ea"/>
            </a:endParaRPr>
          </a:p>
          <a:p>
            <a:pPr marL="0" indent="0">
              <a:buNone/>
            </a:pPr>
            <a:endParaRPr lang="zh-CN" altLang="en-US">
              <a:sym typeface="+mn-ea"/>
            </a:endParaRPr>
          </a:p>
          <a:p>
            <a:pPr marL="0" indent="0">
              <a:buNone/>
            </a:pPr>
            <a:endParaRPr lang="zh-CN" altLang="en-US"/>
          </a:p>
          <a:p>
            <a:pPr marL="0" indent="0">
              <a:buNone/>
            </a:pPr>
            <a:r>
              <a:rPr lang="zh-CN" altLang="en-US">
                <a:sym typeface="+mn-ea"/>
              </a:rPr>
              <a:t>【事件</a:t>
            </a:r>
            <a:r>
              <a:rPr lang="en-US" altLang="zh-CN">
                <a:sym typeface="+mn-ea"/>
              </a:rPr>
              <a:t>2</a:t>
            </a:r>
            <a:r>
              <a:rPr lang="zh-CN" altLang="en-US">
                <a:sym typeface="+mn-ea"/>
              </a:rPr>
              <a:t>】张某的工作计划得到了公司的认可，但是项目建设方（甲方）提出，因该项目涉及融资，希望项目工期能够提前2天，并额外支付8万元的项目款。</a:t>
            </a:r>
            <a:endParaRPr lang="zh-CN" altLang="en-US"/>
          </a:p>
          <a:p>
            <a:pPr marL="0" indent="0">
              <a:buNone/>
            </a:pPr>
            <a:r>
              <a:rPr lang="zh-CN" altLang="en-US">
                <a:sym typeface="+mn-ea"/>
              </a:rPr>
              <a:t>【事件3】张某将新的项目计划上报给了公司，公司请财务部估算项目的利润。</a:t>
            </a:r>
            <a:endParaRPr lang="zh-CN" altLang="en-US"/>
          </a:p>
        </p:txBody>
      </p:sp>
      <p:sp>
        <p:nvSpPr>
          <p:cNvPr id="3" name="内容占位符 2"/>
          <p:cNvSpPr>
            <a:spLocks noGrp="1"/>
          </p:cNvSpPr>
          <p:nvPr>
            <p:ph idx="1"/>
          </p:nvPr>
        </p:nvSpPr>
        <p:spPr>
          <a:xfrm>
            <a:off x="716280" y="855345"/>
            <a:ext cx="10515600" cy="1308735"/>
          </a:xfrm>
        </p:spPr>
        <p:txBody>
          <a:bodyPr>
            <a:normAutofit/>
          </a:bodyPr>
          <a:p>
            <a:pPr marL="0" indent="0">
              <a:buNone/>
            </a:pPr>
            <a:r>
              <a:rPr lang="zh-CN" altLang="en-US" sz="2000"/>
              <a:t>张某是M公司的项目经理，有着丰富的项目管理经验，最近负责某电子商务系统开发的项目管理工作。该项目经过工作分解后，范围已经明确。为了更好地对项目的开发过程进行监控，保证项目顺利完成，张某拟采用网络计划技术对项目进度进行管理。经过分析，张某得到了一张工作计划表，如表1所示。</a:t>
            </a:r>
            <a:endParaRPr lang="zh-CN" altLang="en-US" sz="2000"/>
          </a:p>
          <a:p>
            <a:pPr marL="0" indent="0">
              <a:buNone/>
            </a:pPr>
            <a:endParaRPr lang="zh-CN" altLang="en-US"/>
          </a:p>
        </p:txBody>
      </p:sp>
      <p:sp>
        <p:nvSpPr>
          <p:cNvPr id="7" name="文本框 6"/>
          <p:cNvSpPr txBox="1"/>
          <p:nvPr/>
        </p:nvSpPr>
        <p:spPr>
          <a:xfrm>
            <a:off x="240030" y="390525"/>
            <a:ext cx="2257425" cy="398780"/>
          </a:xfrm>
          <a:prstGeom prst="rect">
            <a:avLst/>
          </a:prstGeom>
          <a:noFill/>
        </p:spPr>
        <p:txBody>
          <a:bodyPr wrap="square" rtlCol="0">
            <a:spAutoFit/>
          </a:bodyPr>
          <a:p>
            <a:pPr algn="l"/>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例题</a:t>
            </a:r>
            <a:r>
              <a:rPr lang="en-US" altLang="zh-CN"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2</a:t>
            </a:r>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a:t>
            </a:r>
            <a:endPar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graphicFrame>
        <p:nvGraphicFramePr>
          <p:cNvPr id="8" name="对象 7"/>
          <p:cNvGraphicFramePr/>
          <p:nvPr/>
        </p:nvGraphicFramePr>
        <p:xfrm>
          <a:off x="2590165" y="3429635"/>
          <a:ext cx="1579245" cy="1141095"/>
        </p:xfrm>
        <a:graphic>
          <a:graphicData uri="http://schemas.openxmlformats.org/presentationml/2006/ole">
            <mc:AlternateContent xmlns:mc="http://schemas.openxmlformats.org/markup-compatibility/2006">
              <mc:Choice xmlns:v="urn:schemas-microsoft-com:vml" Requires="v">
                <p:oleObj spid="_x0000_s9" name="" r:id="rId1" imgW="1352550" imgH="985520" progId="Visio.Drawing.15">
                  <p:embed/>
                </p:oleObj>
              </mc:Choice>
              <mc:Fallback>
                <p:oleObj name="" r:id="rId1" imgW="1352550" imgH="985520" progId="Visio.Drawing.15">
                  <p:embed/>
                  <p:pic>
                    <p:nvPicPr>
                      <p:cNvPr id="0" name="图片 8"/>
                      <p:cNvPicPr/>
                      <p:nvPr/>
                    </p:nvPicPr>
                    <p:blipFill>
                      <a:blip r:embed="rId2"/>
                      <a:stretch>
                        <a:fillRect/>
                      </a:stretch>
                    </p:blipFill>
                    <p:spPr>
                      <a:xfrm>
                        <a:off x="2590165" y="3429635"/>
                        <a:ext cx="1579245" cy="1141095"/>
                      </a:xfrm>
                      <a:prstGeom prst="rect">
                        <a:avLst/>
                      </a:prstGeom>
                    </p:spPr>
                  </p:pic>
                </p:oleObj>
              </mc:Fallback>
            </mc:AlternateContent>
          </a:graphicData>
        </a:graphic>
      </p:graphicFrame>
      <p:pic>
        <p:nvPicPr>
          <p:cNvPr id="5" name="图片 4"/>
          <p:cNvPicPr>
            <a:picLocks noChangeAspect="1"/>
          </p:cNvPicPr>
          <p:nvPr/>
        </p:nvPicPr>
        <p:blipFill>
          <a:blip r:embed="rId3"/>
          <a:stretch>
            <a:fillRect/>
          </a:stretch>
        </p:blipFill>
        <p:spPr>
          <a:xfrm>
            <a:off x="5439410" y="2583815"/>
            <a:ext cx="5547360" cy="369189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78485" y="3081020"/>
            <a:ext cx="5582285" cy="3415030"/>
          </a:xfrm>
          <a:prstGeom prst="rect">
            <a:avLst/>
          </a:prstGeom>
          <a:solidFill>
            <a:schemeClr val="bg1"/>
          </a:solidFill>
        </p:spPr>
        <p:txBody>
          <a:bodyPr wrap="square" rtlCol="0" anchor="t">
            <a:spAutoFit/>
          </a:bodyPr>
          <a:p>
            <a:r>
              <a:rPr lang="zh-CN" altLang="en-US"/>
              <a:t>【 问题 1】 </a:t>
            </a:r>
            <a:endParaRPr lang="zh-CN" altLang="en-US"/>
          </a:p>
          <a:p>
            <a:r>
              <a:rPr lang="zh-CN" altLang="en-US"/>
              <a:t>  （1）请按照事件1的要求，帮助张某完成此项目的单代号网络图。</a:t>
            </a:r>
            <a:endParaRPr lang="zh-CN" altLang="en-US"/>
          </a:p>
          <a:p>
            <a:r>
              <a:rPr lang="zh-CN" altLang="en-US"/>
              <a:t>  （2）指出项目的关键路径和工期。</a:t>
            </a:r>
            <a:endParaRPr lang="zh-CN" altLang="en-US"/>
          </a:p>
          <a:p>
            <a:endParaRPr lang="zh-CN" altLang="en-US"/>
          </a:p>
          <a:p>
            <a:r>
              <a:rPr lang="zh-CN" altLang="en-US"/>
              <a:t>【 问题 2】</a:t>
            </a:r>
            <a:endParaRPr lang="zh-CN" altLang="en-US"/>
          </a:p>
          <a:p>
            <a:r>
              <a:rPr lang="zh-CN" altLang="en-US"/>
              <a:t>  在事件2中，请简要分析张某应如何调整工作计划，才能既满足建设方的工期要求，又尽量节省费用。</a:t>
            </a:r>
            <a:endParaRPr lang="zh-CN" altLang="en-US"/>
          </a:p>
          <a:p>
            <a:endParaRPr lang="zh-CN" altLang="en-US"/>
          </a:p>
          <a:p>
            <a:r>
              <a:rPr lang="zh-CN" altLang="en-US"/>
              <a:t>【 问题 3】</a:t>
            </a:r>
            <a:endParaRPr lang="zh-CN" altLang="en-US"/>
          </a:p>
          <a:p>
            <a:r>
              <a:rPr lang="zh-CN" altLang="en-US"/>
              <a:t>  请指出事件3中，财务部估算的项目利润因工期提前变化了多少，为什么？</a:t>
            </a:r>
            <a:endParaRPr lang="zh-CN" altLang="en-US"/>
          </a:p>
        </p:txBody>
      </p:sp>
      <p:sp>
        <p:nvSpPr>
          <p:cNvPr id="5" name="文本框 4"/>
          <p:cNvSpPr txBox="1"/>
          <p:nvPr/>
        </p:nvSpPr>
        <p:spPr>
          <a:xfrm>
            <a:off x="578485" y="428625"/>
            <a:ext cx="10973435" cy="2306955"/>
          </a:xfrm>
          <a:prstGeom prst="rect">
            <a:avLst/>
          </a:prstGeom>
          <a:solidFill>
            <a:schemeClr val="bg1"/>
          </a:solidFill>
        </p:spPr>
        <p:txBody>
          <a:bodyPr wrap="square" rtlCol="0" anchor="t">
            <a:spAutoFit/>
          </a:bodyPr>
          <a:p>
            <a:pPr marL="0" indent="0">
              <a:buNone/>
            </a:pPr>
            <a:r>
              <a:rPr lang="zh-CN" altLang="en-US">
                <a:sym typeface="+mn-ea"/>
              </a:rPr>
              <a:t>【事件1】为了表明各活动之间的逻辑关系.计算工期，张某将任务及有关属性用以下样图表示，然后根据工作计划表，绘制单代号网络图。</a:t>
            </a:r>
            <a:endParaRPr lang="zh-CN" altLang="en-US">
              <a:sym typeface="+mn-ea"/>
            </a:endParaRPr>
          </a:p>
          <a:p>
            <a:pPr marL="0" indent="0">
              <a:buNone/>
            </a:pPr>
            <a:endParaRPr lang="zh-CN" altLang="en-US">
              <a:sym typeface="+mn-ea"/>
            </a:endParaRPr>
          </a:p>
          <a:p>
            <a:pPr marL="0" indent="0">
              <a:buNone/>
            </a:pPr>
            <a:endParaRPr lang="zh-CN" altLang="en-US">
              <a:sym typeface="+mn-ea"/>
            </a:endParaRPr>
          </a:p>
          <a:p>
            <a:pPr marL="0" indent="0">
              <a:buNone/>
            </a:pPr>
            <a:endParaRPr lang="zh-CN" altLang="en-US"/>
          </a:p>
          <a:p>
            <a:pPr marL="0" indent="0">
              <a:buNone/>
            </a:pPr>
            <a:r>
              <a:rPr lang="zh-CN" altLang="en-US">
                <a:sym typeface="+mn-ea"/>
              </a:rPr>
              <a:t>【事件</a:t>
            </a:r>
            <a:r>
              <a:rPr lang="en-US" altLang="zh-CN">
                <a:sym typeface="+mn-ea"/>
              </a:rPr>
              <a:t>2</a:t>
            </a:r>
            <a:r>
              <a:rPr lang="zh-CN" altLang="en-US">
                <a:sym typeface="+mn-ea"/>
              </a:rPr>
              <a:t>】张某的工作计划得到了公司的认可，但是项目建设方（甲方）提出，因该项目涉及融资，希望项目工期能够提前2天，并额外支付8万元的项目款。</a:t>
            </a:r>
            <a:endParaRPr lang="zh-CN" altLang="en-US"/>
          </a:p>
          <a:p>
            <a:pPr marL="0" indent="0">
              <a:buNone/>
            </a:pPr>
            <a:r>
              <a:rPr lang="zh-CN" altLang="en-US">
                <a:sym typeface="+mn-ea"/>
              </a:rPr>
              <a:t>【事件3】张某将新的项目计划上报给了公司，公司请财务部估算项目的利润。</a:t>
            </a:r>
            <a:endParaRPr lang="zh-CN" altLang="en-US"/>
          </a:p>
        </p:txBody>
      </p:sp>
      <p:graphicFrame>
        <p:nvGraphicFramePr>
          <p:cNvPr id="8" name="对象 7"/>
          <p:cNvGraphicFramePr/>
          <p:nvPr/>
        </p:nvGraphicFramePr>
        <p:xfrm>
          <a:off x="4060825" y="763905"/>
          <a:ext cx="1579245" cy="1141095"/>
        </p:xfrm>
        <a:graphic>
          <a:graphicData uri="http://schemas.openxmlformats.org/presentationml/2006/ole">
            <mc:AlternateContent xmlns:mc="http://schemas.openxmlformats.org/markup-compatibility/2006">
              <mc:Choice xmlns:v="urn:schemas-microsoft-com:vml" Requires="v">
                <p:oleObj spid="_x0000_s9" name="" r:id="rId1" imgW="1352550" imgH="985520" progId="Visio.Drawing.15">
                  <p:embed/>
                </p:oleObj>
              </mc:Choice>
              <mc:Fallback>
                <p:oleObj name="" r:id="rId1" imgW="1352550" imgH="985520" progId="Visio.Drawing.15">
                  <p:embed/>
                  <p:pic>
                    <p:nvPicPr>
                      <p:cNvPr id="0" name="图片 8"/>
                      <p:cNvPicPr/>
                      <p:nvPr/>
                    </p:nvPicPr>
                    <p:blipFill>
                      <a:blip r:embed="rId2"/>
                      <a:stretch>
                        <a:fillRect/>
                      </a:stretch>
                    </p:blipFill>
                    <p:spPr>
                      <a:xfrm>
                        <a:off x="4060825" y="763905"/>
                        <a:ext cx="1579245" cy="1141095"/>
                      </a:xfrm>
                      <a:prstGeom prst="rect">
                        <a:avLst/>
                      </a:prstGeom>
                    </p:spPr>
                  </p:pic>
                </p:oleObj>
              </mc:Fallback>
            </mc:AlternateContent>
          </a:graphicData>
        </a:graphic>
      </p:graphicFrame>
      <p:pic>
        <p:nvPicPr>
          <p:cNvPr id="6" name="图片 5"/>
          <p:cNvPicPr>
            <a:picLocks noChangeAspect="1"/>
          </p:cNvPicPr>
          <p:nvPr/>
        </p:nvPicPr>
        <p:blipFill>
          <a:blip r:embed="rId3"/>
          <a:stretch>
            <a:fillRect/>
          </a:stretch>
        </p:blipFill>
        <p:spPr>
          <a:xfrm>
            <a:off x="6276975" y="3081020"/>
            <a:ext cx="5274310" cy="341439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3000" r="-3000"/>
          </a:stretch>
        </a:blipFill>
        <a:effectLst/>
      </p:bgPr>
    </p:bg>
    <p:spTree>
      <p:nvGrpSpPr>
        <p:cNvPr id="1" name=""/>
        <p:cNvGrpSpPr/>
        <p:nvPr/>
      </p:nvGrpSpPr>
      <p:grpSpPr>
        <a:xfrm>
          <a:off x="0" y="0"/>
          <a:ext cx="0" cy="0"/>
          <a:chOff x="0" y="0"/>
          <a:chExt cx="0" cy="0"/>
        </a:xfrm>
      </p:grpSpPr>
      <p:sp>
        <p:nvSpPr>
          <p:cNvPr id="2" name="文本框 1"/>
          <p:cNvSpPr txBox="1"/>
          <p:nvPr/>
        </p:nvSpPr>
        <p:spPr>
          <a:xfrm>
            <a:off x="6477106" y="2068371"/>
            <a:ext cx="2559483" cy="1107996"/>
          </a:xfrm>
          <a:prstGeom prst="rect">
            <a:avLst/>
          </a:prstGeom>
          <a:noFill/>
        </p:spPr>
        <p:txBody>
          <a:bodyPr wrap="none" rtlCol="0">
            <a:spAutoFit/>
          </a:bodyPr>
          <a:lstStyle/>
          <a:p>
            <a:r>
              <a:rPr lang="en-US" altLang="zh-CN" sz="3200" b="1" dirty="0" smtClean="0">
                <a:solidFill>
                  <a:srgbClr val="492638"/>
                </a:solidFill>
                <a:latin typeface="微软雅黑" panose="020B0503020204020204" pitchFamily="34" charset="-122"/>
                <a:ea typeface="微软雅黑" panose="020B0503020204020204" pitchFamily="34" charset="-122"/>
              </a:rPr>
              <a:t>PART  </a:t>
            </a:r>
            <a:r>
              <a:rPr lang="en-US" altLang="zh-CN" sz="6600" b="1" dirty="0" smtClean="0">
                <a:solidFill>
                  <a:srgbClr val="9C370D"/>
                </a:solidFill>
                <a:latin typeface="微软雅黑" panose="020B0503020204020204" pitchFamily="34" charset="-122"/>
                <a:ea typeface="微软雅黑" panose="020B0503020204020204" pitchFamily="34" charset="-122"/>
              </a:rPr>
              <a:t>03</a:t>
            </a:r>
            <a:endParaRPr lang="zh-CN" altLang="en-US" sz="6600" b="1" dirty="0">
              <a:solidFill>
                <a:srgbClr val="9C370D"/>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6751008" y="3176367"/>
            <a:ext cx="2011680" cy="645160"/>
          </a:xfrm>
          <a:prstGeom prst="rect">
            <a:avLst/>
          </a:prstGeom>
          <a:noFill/>
        </p:spPr>
        <p:txBody>
          <a:bodyPr wrap="none" rtlCol="0">
            <a:spAutoFit/>
          </a:bodyPr>
          <a:lstStyle/>
          <a:p>
            <a:pPr algn="ctr"/>
            <a:r>
              <a:rPr lang="zh-CN" altLang="en-US" sz="3600" dirty="0" smtClean="0">
                <a:solidFill>
                  <a:srgbClr val="492638"/>
                </a:solidFill>
                <a:sym typeface="+mn-ea"/>
              </a:rPr>
              <a:t>成本管理</a:t>
            </a:r>
            <a:endParaRPr lang="zh-CN" altLang="en-US" sz="3600" dirty="0">
              <a:solidFill>
                <a:srgbClr val="492638"/>
              </a:solidFill>
            </a:endParaRPr>
          </a:p>
        </p:txBody>
      </p:sp>
      <p:sp>
        <p:nvSpPr>
          <p:cNvPr id="4" name="文本框 3"/>
          <p:cNvSpPr txBox="1"/>
          <p:nvPr/>
        </p:nvSpPr>
        <p:spPr>
          <a:xfrm>
            <a:off x="6074803" y="3969249"/>
            <a:ext cx="3364088" cy="368300"/>
          </a:xfrm>
          <a:prstGeom prst="rect">
            <a:avLst/>
          </a:prstGeom>
          <a:noFill/>
        </p:spPr>
        <p:txBody>
          <a:bodyPr wrap="square" rtlCol="0">
            <a:spAutoFit/>
          </a:bodyPr>
          <a:lstStyle/>
          <a:p>
            <a:pPr algn="ctr"/>
            <a:r>
              <a:rPr lang="en-US" altLang="zh-CN" dirty="0" smtClean="0">
                <a:solidFill>
                  <a:srgbClr val="492638"/>
                </a:solidFill>
              </a:rPr>
              <a:t>Cost</a:t>
            </a:r>
            <a:endParaRPr lang="zh-CN" altLang="en-US" dirty="0">
              <a:solidFill>
                <a:srgbClr val="492638"/>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graphicFrame>
        <p:nvGraphicFramePr>
          <p:cNvPr id="2" name="表格 1"/>
          <p:cNvGraphicFramePr/>
          <p:nvPr/>
        </p:nvGraphicFramePr>
        <p:xfrm>
          <a:off x="1379855" y="1240155"/>
          <a:ext cx="9432290" cy="4467860"/>
        </p:xfrm>
        <a:graphic>
          <a:graphicData uri="http://schemas.openxmlformats.org/drawingml/2006/table">
            <a:tbl>
              <a:tblPr firstRow="1" bandRow="1">
                <a:tableStyleId>{5C22544A-7EE6-4342-B048-85BDC9FD1C3A}</a:tableStyleId>
              </a:tblPr>
              <a:tblGrid>
                <a:gridCol w="2260600"/>
                <a:gridCol w="2213610"/>
                <a:gridCol w="2425065"/>
                <a:gridCol w="2533015"/>
              </a:tblGrid>
              <a:tr h="564515">
                <a:tc>
                  <a:txBody>
                    <a:bodyPr/>
                    <a:p>
                      <a:pPr indent="0" algn="ctr">
                        <a:buNone/>
                      </a:pPr>
                      <a:r>
                        <a:rPr lang="zh-CN" sz="1800" b="1">
                          <a:solidFill>
                            <a:srgbClr val="000000"/>
                          </a:solidFill>
                          <a:ea typeface="宋体" panose="02010600030101010101" pitchFamily="2" charset="-122"/>
                        </a:rPr>
                        <a:t>管理过程</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6A6A6"/>
                    </a:solidFill>
                  </a:tcPr>
                </a:tc>
                <a:tc>
                  <a:txBody>
                    <a:bodyPr/>
                    <a:p>
                      <a:pPr indent="0" algn="ctr">
                        <a:buNone/>
                      </a:pPr>
                      <a:r>
                        <a:rPr lang="zh-CN" sz="1800" b="1">
                          <a:solidFill>
                            <a:srgbClr val="000000"/>
                          </a:solidFill>
                          <a:ea typeface="宋体" panose="02010600030101010101" pitchFamily="2" charset="-122"/>
                        </a:rPr>
                        <a:t>输入</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6A6A6"/>
                    </a:solidFill>
                  </a:tcPr>
                </a:tc>
                <a:tc>
                  <a:txBody>
                    <a:bodyPr/>
                    <a:p>
                      <a:pPr indent="0" algn="ctr">
                        <a:buNone/>
                      </a:pPr>
                      <a:r>
                        <a:rPr lang="zh-CN" sz="1800" b="1">
                          <a:solidFill>
                            <a:srgbClr val="000000"/>
                          </a:solidFill>
                          <a:ea typeface="宋体" panose="02010600030101010101" pitchFamily="2" charset="-122"/>
                        </a:rPr>
                        <a:t>工具和技术</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6A6A6"/>
                    </a:solidFill>
                  </a:tcPr>
                </a:tc>
                <a:tc>
                  <a:txBody>
                    <a:bodyPr/>
                    <a:p>
                      <a:pPr indent="0" algn="ctr">
                        <a:buNone/>
                      </a:pPr>
                      <a:r>
                        <a:rPr lang="zh-CN" sz="1800" b="1">
                          <a:solidFill>
                            <a:srgbClr val="000000"/>
                          </a:solidFill>
                          <a:ea typeface="宋体" panose="02010600030101010101" pitchFamily="2" charset="-122"/>
                        </a:rPr>
                        <a:t>输出</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6A6A6"/>
                    </a:solidFill>
                  </a:tcPr>
                </a:tc>
              </a:tr>
              <a:tr h="1457325">
                <a:tc>
                  <a:txBody>
                    <a:bodyPr/>
                    <a:p>
                      <a:pPr indent="0">
                        <a:buNone/>
                      </a:pPr>
                      <a:r>
                        <a:rPr lang="zh-CN" sz="1600" b="1">
                          <a:solidFill>
                            <a:srgbClr val="000000"/>
                          </a:solidFill>
                          <a:ea typeface="宋体" panose="02010600030101010101" pitchFamily="2" charset="-122"/>
                        </a:rPr>
                        <a:t>1.规划成本</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1.项目管理计划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2.项目章程</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3.事业环境因素</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4.组织过程资产</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BFFDC"/>
                    </a:solidFill>
                  </a:tcPr>
                </a:tc>
                <a:tc>
                  <a:txBody>
                    <a:bodyPr/>
                    <a:p>
                      <a:pPr indent="0">
                        <a:buNone/>
                      </a:pPr>
                      <a:r>
                        <a:rPr lang="zh-CN" sz="1400" b="0">
                          <a:solidFill>
                            <a:srgbClr val="000000"/>
                          </a:solidFill>
                          <a:ea typeface="宋体" panose="02010600030101010101" pitchFamily="2" charset="-122"/>
                        </a:rPr>
                        <a:t>1.专家判断</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2.分析技术</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3.会议</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zh-CN" sz="1400" b="0">
                          <a:solidFill>
                            <a:srgbClr val="000000"/>
                          </a:solidFill>
                          <a:ea typeface="宋体" panose="02010600030101010101" pitchFamily="2" charset="-122"/>
                        </a:rPr>
                        <a:t>1.成本管理计划</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r h="2446020">
                <a:tc>
                  <a:txBody>
                    <a:bodyPr/>
                    <a:p>
                      <a:pPr indent="0">
                        <a:buNone/>
                      </a:pPr>
                      <a:r>
                        <a:rPr lang="zh-CN" sz="1600" b="1">
                          <a:solidFill>
                            <a:srgbClr val="000000"/>
                          </a:solidFill>
                          <a:ea typeface="宋体" panose="02010600030101010101" pitchFamily="2" charset="-122"/>
                        </a:rPr>
                        <a:t>2.估算成本</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1.成本管理计划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2.人力资源管理计划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3.范围基准</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4.项目进度计划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5.风险登记册</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6.事业环境因素</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7.组织过程资产</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BFFDC"/>
                    </a:solidFill>
                  </a:tcPr>
                </a:tc>
                <a:tc>
                  <a:txBody>
                    <a:bodyPr/>
                    <a:p>
                      <a:pPr indent="0">
                        <a:buNone/>
                      </a:pPr>
                      <a:r>
                        <a:rPr lang="zh-CN" sz="1400" b="0">
                          <a:solidFill>
                            <a:schemeClr val="tx1"/>
                          </a:solidFill>
                          <a:ea typeface="宋体" panose="02010600030101010101" pitchFamily="2" charset="-122"/>
                        </a:rPr>
                        <a:t>1.专家判断</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2.类比估算</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3.参数估算</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4.自下而上估算</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5.三点估算</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6.准备金分析</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7.质量成本</a:t>
                      </a:r>
                      <a:r>
                        <a:rPr lang="en-US" sz="1400" b="0">
                          <a:solidFill>
                            <a:srgbClr val="FF0000"/>
                          </a:solidFill>
                          <a:latin typeface="宋体" panose="02010600030101010101" pitchFamily="2" charset="-122"/>
                        </a:rPr>
                        <a:t> </a:t>
                      </a:r>
                      <a:endParaRPr lang="en-US" altLang="en-US" sz="1400" b="0">
                        <a:solidFill>
                          <a:srgbClr val="FF0000"/>
                        </a:solidFill>
                        <a:latin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zh-CN" sz="1400" b="0">
                          <a:solidFill>
                            <a:srgbClr val="000000"/>
                          </a:solidFill>
                          <a:ea typeface="宋体" panose="02010600030101010101" pitchFamily="2" charset="-122"/>
                        </a:rPr>
                        <a:t>1.活动成本估算</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2.估算依据</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3.项目文件更新（风险登记册）</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graphicFrame>
        <p:nvGraphicFramePr>
          <p:cNvPr id="2" name="表格 1"/>
          <p:cNvGraphicFramePr/>
          <p:nvPr/>
        </p:nvGraphicFramePr>
        <p:xfrm>
          <a:off x="1379855" y="1240155"/>
          <a:ext cx="9432290" cy="4754880"/>
        </p:xfrm>
        <a:graphic>
          <a:graphicData uri="http://schemas.openxmlformats.org/drawingml/2006/table">
            <a:tbl>
              <a:tblPr firstRow="1" bandRow="1">
                <a:tableStyleId>{5C22544A-7EE6-4342-B048-85BDC9FD1C3A}</a:tableStyleId>
              </a:tblPr>
              <a:tblGrid>
                <a:gridCol w="2260600"/>
                <a:gridCol w="2213610"/>
                <a:gridCol w="2425065"/>
                <a:gridCol w="2533015"/>
              </a:tblGrid>
              <a:tr h="377825">
                <a:tc>
                  <a:txBody>
                    <a:bodyPr/>
                    <a:p>
                      <a:pPr indent="0" algn="ctr">
                        <a:buNone/>
                      </a:pPr>
                      <a:r>
                        <a:rPr lang="zh-CN" sz="1800" b="1">
                          <a:solidFill>
                            <a:srgbClr val="000000"/>
                          </a:solidFill>
                          <a:ea typeface="宋体" panose="02010600030101010101" pitchFamily="2" charset="-122"/>
                        </a:rPr>
                        <a:t>管理过程</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6A6A6"/>
                    </a:solidFill>
                  </a:tcPr>
                </a:tc>
                <a:tc>
                  <a:txBody>
                    <a:bodyPr/>
                    <a:p>
                      <a:pPr indent="0" algn="ctr">
                        <a:buNone/>
                      </a:pPr>
                      <a:r>
                        <a:rPr lang="zh-CN" sz="1800" b="1">
                          <a:solidFill>
                            <a:srgbClr val="000000"/>
                          </a:solidFill>
                          <a:ea typeface="宋体" panose="02010600030101010101" pitchFamily="2" charset="-122"/>
                        </a:rPr>
                        <a:t>输入</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6A6A6"/>
                    </a:solidFill>
                  </a:tcPr>
                </a:tc>
                <a:tc>
                  <a:txBody>
                    <a:bodyPr/>
                    <a:p>
                      <a:pPr indent="0" algn="ctr">
                        <a:buNone/>
                      </a:pPr>
                      <a:r>
                        <a:rPr lang="zh-CN" sz="1800" b="1">
                          <a:solidFill>
                            <a:srgbClr val="000000"/>
                          </a:solidFill>
                          <a:ea typeface="宋体" panose="02010600030101010101" pitchFamily="2" charset="-122"/>
                        </a:rPr>
                        <a:t>工具和技术</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6A6A6"/>
                    </a:solidFill>
                  </a:tcPr>
                </a:tc>
                <a:tc>
                  <a:txBody>
                    <a:bodyPr/>
                    <a:p>
                      <a:pPr indent="0" algn="ctr">
                        <a:buNone/>
                      </a:pPr>
                      <a:r>
                        <a:rPr lang="zh-CN" sz="1800" b="1">
                          <a:solidFill>
                            <a:srgbClr val="000000"/>
                          </a:solidFill>
                          <a:ea typeface="宋体" panose="02010600030101010101" pitchFamily="2" charset="-122"/>
                        </a:rPr>
                        <a:t>输出</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A6A6A6"/>
                    </a:solidFill>
                  </a:tcPr>
                </a:tc>
              </a:tr>
              <a:tr h="2078355">
                <a:tc>
                  <a:txBody>
                    <a:bodyPr/>
                    <a:p>
                      <a:pPr indent="0">
                        <a:buNone/>
                      </a:pPr>
                      <a:r>
                        <a:rPr lang="zh-CN" sz="1600" b="1">
                          <a:solidFill>
                            <a:srgbClr val="000000"/>
                          </a:solidFill>
                          <a:ea typeface="宋体" panose="02010600030101010101" pitchFamily="2" charset="-122"/>
                        </a:rPr>
                        <a:t>3.制定预算</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1.成本管理计划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2.范围基准</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3.活动成本估算</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4.估算依据</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5.项目进度计划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6.资源日历</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7.风险登记册</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8.协议</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9.组织过程资产</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BFFDC"/>
                    </a:solidFill>
                  </a:tcPr>
                </a:tc>
                <a:tc>
                  <a:txBody>
                    <a:bodyPr/>
                    <a:p>
                      <a:pPr indent="0">
                        <a:buNone/>
                      </a:pPr>
                      <a:r>
                        <a:rPr lang="zh-CN" sz="1400" b="0">
                          <a:solidFill>
                            <a:schemeClr val="tx1"/>
                          </a:solidFill>
                          <a:ea typeface="宋体" panose="02010600030101010101" pitchFamily="2" charset="-122"/>
                        </a:rPr>
                        <a:t>1.成本汇总</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2.准备金分析</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3.参数模型</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4.资金限制平衡</a:t>
                      </a:r>
                      <a:endParaRPr lang="zh-CN" altLang="en-US" sz="1400" b="0">
                        <a:solidFill>
                          <a:schemeClr val="tx1"/>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zh-CN" sz="1400" b="0">
                          <a:solidFill>
                            <a:srgbClr val="000000"/>
                          </a:solidFill>
                          <a:ea typeface="宋体" panose="02010600030101010101" pitchFamily="2" charset="-122"/>
                        </a:rPr>
                        <a:t>1.成本基准</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2.项目资金需求</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3.项目文件更新（风险登记册、活动成本估算、项目进度计划）</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r h="2298700">
                <a:tc>
                  <a:txBody>
                    <a:bodyPr/>
                    <a:p>
                      <a:pPr indent="0">
                        <a:buNone/>
                      </a:pPr>
                      <a:r>
                        <a:rPr lang="zh-CN" sz="1600" b="1">
                          <a:solidFill>
                            <a:srgbClr val="000000"/>
                          </a:solidFill>
                          <a:ea typeface="宋体" panose="02010600030101010101" pitchFamily="2" charset="-122"/>
                        </a:rPr>
                        <a:t>4.控制成本</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1.项目管理计划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2.项目资金需求</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3.工作绩效数据</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4.组织过程资产</a:t>
                      </a:r>
                      <a:r>
                        <a:rPr lang="en-US" sz="1400" b="0">
                          <a:solidFill>
                            <a:srgbClr val="000000"/>
                          </a:solidFill>
                          <a:latin typeface="宋体" panose="02010600030101010101" pitchFamily="2" charset="-122"/>
                        </a:rPr>
                        <a:t> </a:t>
                      </a:r>
                      <a:endParaRPr lang="en-US" altLang="en-US" sz="1400" b="0">
                        <a:solidFill>
                          <a:srgbClr val="000000"/>
                        </a:solidFill>
                        <a:latin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BFFDC"/>
                    </a:solidFill>
                  </a:tcPr>
                </a:tc>
                <a:tc>
                  <a:txBody>
                    <a:bodyPr/>
                    <a:p>
                      <a:pPr indent="0">
                        <a:buNone/>
                      </a:pPr>
                      <a:r>
                        <a:rPr lang="zh-CN" sz="1400" b="0">
                          <a:solidFill>
                            <a:srgbClr val="FF0000"/>
                          </a:solidFill>
                          <a:ea typeface="宋体" panose="02010600030101010101" pitchFamily="2" charset="-122"/>
                        </a:rPr>
                        <a:t>1.挣值管理</a:t>
                      </a:r>
                      <a:r>
                        <a:rPr lang="en-US" sz="1400" b="0">
                          <a:solidFill>
                            <a:srgbClr val="FF0000"/>
                          </a:solidFill>
                          <a:latin typeface="宋体" panose="02010600030101010101" pitchFamily="2" charset="-122"/>
                        </a:rPr>
                        <a:t> </a:t>
                      </a:r>
                      <a:endParaRPr lang="en-US" sz="1400" b="0">
                        <a:solidFill>
                          <a:srgbClr val="FF0000"/>
                        </a:solidFill>
                        <a:latin typeface="宋体" panose="02010600030101010101" pitchFamily="2" charset="-122"/>
                      </a:endParaRPr>
                    </a:p>
                    <a:p>
                      <a:pPr indent="0">
                        <a:buNone/>
                      </a:pPr>
                      <a:r>
                        <a:rPr lang="zh-CN" sz="1400" b="0">
                          <a:solidFill>
                            <a:schemeClr val="tx1"/>
                          </a:solidFill>
                          <a:ea typeface="宋体" panose="02010600030101010101" pitchFamily="2" charset="-122"/>
                        </a:rPr>
                        <a:t>2.预测</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3.完工尚需绩效指数</a:t>
                      </a:r>
                      <a:r>
                        <a:rPr lang="en-US" sz="1400" b="0">
                          <a:solidFill>
                            <a:srgbClr val="FF0000"/>
                          </a:solidFill>
                          <a:latin typeface="宋体" panose="02010600030101010101" pitchFamily="2" charset="-122"/>
                        </a:rPr>
                        <a:t> </a:t>
                      </a:r>
                      <a:endParaRPr lang="en-US" sz="1400" b="0">
                        <a:solidFill>
                          <a:srgbClr val="FF0000"/>
                        </a:solidFill>
                        <a:latin typeface="宋体" panose="02010600030101010101" pitchFamily="2" charset="-122"/>
                      </a:endParaRPr>
                    </a:p>
                    <a:p>
                      <a:pPr indent="0">
                        <a:buNone/>
                      </a:pPr>
                      <a:r>
                        <a:rPr lang="zh-CN" sz="1400" b="0">
                          <a:solidFill>
                            <a:schemeClr val="tx1"/>
                          </a:solidFill>
                          <a:ea typeface="宋体" panose="02010600030101010101" pitchFamily="2" charset="-122"/>
                        </a:rPr>
                        <a:t>4.绩效审查</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5.项目管理软件</a:t>
                      </a:r>
                      <a:r>
                        <a:rPr lang="en-US" sz="1400" b="0">
                          <a:solidFill>
                            <a:schemeClr val="tx1"/>
                          </a:solidFill>
                          <a:latin typeface="宋体" panose="02010600030101010101" pitchFamily="2" charset="-122"/>
                        </a:rPr>
                        <a:t> </a:t>
                      </a:r>
                      <a:endParaRPr lang="en-US" altLang="en-US" sz="1400" b="0">
                        <a:solidFill>
                          <a:schemeClr val="tx1"/>
                        </a:solidFill>
                        <a:latin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zh-CN" sz="1400" b="0">
                          <a:solidFill>
                            <a:srgbClr val="000000"/>
                          </a:solidFill>
                          <a:ea typeface="宋体" panose="02010600030101010101" pitchFamily="2" charset="-122"/>
                        </a:rPr>
                        <a:t>1.工作绩效信息</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2.成本预测</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3.变更请求</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4.项目管理计划更新（成本基准、成本管理计划）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5.项目文件更新（成本估算、估算依据）</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6.组织过程资产更新（偏差原因、纠正措施、财务数据库、其它经验教训）</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3" name="文本框 2"/>
          <p:cNvSpPr txBox="1"/>
          <p:nvPr/>
        </p:nvSpPr>
        <p:spPr>
          <a:xfrm>
            <a:off x="485140" y="400685"/>
            <a:ext cx="2257425" cy="275590"/>
          </a:xfrm>
          <a:prstGeom prst="rect">
            <a:avLst/>
          </a:prstGeom>
          <a:noFill/>
        </p:spPr>
        <p:txBody>
          <a:bodyPr wrap="square" rtlCol="0">
            <a:spAutoFit/>
          </a:bodyPr>
          <a:p>
            <a:pPr algn="l"/>
            <a:r>
              <a:rPr lang="zh-CN" alt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rPr>
              <a:t>干货</a:t>
            </a:r>
            <a:r>
              <a:rPr lang="en-US" altLang="zh-CN"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rPr>
              <a:t>-</a:t>
            </a:r>
            <a:r>
              <a:rPr lang="zh-CN" alt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rPr>
              <a:t>挣值分析</a:t>
            </a:r>
            <a:endParaRPr lang="zh-CN" alt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grpSp>
        <p:nvGrpSpPr>
          <p:cNvPr id="4" name="组合 3"/>
          <p:cNvGrpSpPr/>
          <p:nvPr/>
        </p:nvGrpSpPr>
        <p:grpSpPr>
          <a:xfrm>
            <a:off x="2530002" y="1464217"/>
            <a:ext cx="7112147" cy="4710326"/>
            <a:chOff x="2222690" y="1464217"/>
            <a:chExt cx="7112147" cy="4710326"/>
          </a:xfrm>
        </p:grpSpPr>
        <p:grpSp>
          <p:nvGrpSpPr>
            <p:cNvPr id="5" name="组合 4"/>
            <p:cNvGrpSpPr/>
            <p:nvPr/>
          </p:nvGrpSpPr>
          <p:grpSpPr>
            <a:xfrm>
              <a:off x="2222690" y="1464217"/>
              <a:ext cx="3139017" cy="4710326"/>
              <a:chOff x="4599792" y="1703033"/>
              <a:chExt cx="2991268" cy="4488623"/>
            </a:xfrm>
          </p:grpSpPr>
          <p:sp>
            <p:nvSpPr>
              <p:cNvPr id="16" name="任意多边形: 形状 3"/>
              <p:cNvSpPr/>
              <p:nvPr/>
            </p:nvSpPr>
            <p:spPr bwMode="auto">
              <a:xfrm>
                <a:off x="6163400" y="4688051"/>
                <a:ext cx="632947" cy="414502"/>
              </a:xfrm>
              <a:custGeom>
                <a:avLst/>
                <a:gdLst>
                  <a:gd name="T0" fmla="*/ 94 w 298"/>
                  <a:gd name="T1" fmla="*/ 211 h 211"/>
                  <a:gd name="T2" fmla="*/ 128 w 298"/>
                  <a:gd name="T3" fmla="*/ 211 h 211"/>
                  <a:gd name="T4" fmla="*/ 204 w 298"/>
                  <a:gd name="T5" fmla="*/ 211 h 211"/>
                  <a:gd name="T6" fmla="*/ 298 w 298"/>
                  <a:gd name="T7" fmla="*/ 124 h 211"/>
                  <a:gd name="T8" fmla="*/ 298 w 298"/>
                  <a:gd name="T9" fmla="*/ 117 h 211"/>
                  <a:gd name="T10" fmla="*/ 298 w 298"/>
                  <a:gd name="T11" fmla="*/ 86 h 211"/>
                  <a:gd name="T12" fmla="*/ 298 w 298"/>
                  <a:gd name="T13" fmla="*/ 0 h 211"/>
                  <a:gd name="T14" fmla="*/ 204 w 298"/>
                  <a:gd name="T15" fmla="*/ 0 h 211"/>
                  <a:gd name="T16" fmla="*/ 170 w 298"/>
                  <a:gd name="T17" fmla="*/ 0 h 211"/>
                  <a:gd name="T18" fmla="*/ 94 w 298"/>
                  <a:gd name="T19" fmla="*/ 0 h 211"/>
                  <a:gd name="T20" fmla="*/ 0 w 298"/>
                  <a:gd name="T21" fmla="*/ 86 h 211"/>
                  <a:gd name="T22" fmla="*/ 0 w 298"/>
                  <a:gd name="T23" fmla="*/ 93 h 211"/>
                  <a:gd name="T24" fmla="*/ 0 w 298"/>
                  <a:gd name="T25" fmla="*/ 124 h 211"/>
                  <a:gd name="T26" fmla="*/ 0 w 298"/>
                  <a:gd name="T27" fmla="*/ 211 h 211"/>
                  <a:gd name="T28" fmla="*/ 94 w 298"/>
                  <a:gd name="T29"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8" h="211">
                    <a:moveTo>
                      <a:pt x="94" y="211"/>
                    </a:moveTo>
                    <a:cubicBezTo>
                      <a:pt x="128" y="211"/>
                      <a:pt x="128" y="211"/>
                      <a:pt x="128" y="211"/>
                    </a:cubicBezTo>
                    <a:cubicBezTo>
                      <a:pt x="204" y="211"/>
                      <a:pt x="204" y="211"/>
                      <a:pt x="204" y="211"/>
                    </a:cubicBezTo>
                    <a:cubicBezTo>
                      <a:pt x="256" y="211"/>
                      <a:pt x="298" y="172"/>
                      <a:pt x="298" y="124"/>
                    </a:cubicBezTo>
                    <a:cubicBezTo>
                      <a:pt x="298" y="117"/>
                      <a:pt x="298" y="117"/>
                      <a:pt x="298" y="117"/>
                    </a:cubicBezTo>
                    <a:cubicBezTo>
                      <a:pt x="298" y="86"/>
                      <a:pt x="298" y="86"/>
                      <a:pt x="298" y="86"/>
                    </a:cubicBezTo>
                    <a:cubicBezTo>
                      <a:pt x="298" y="0"/>
                      <a:pt x="298" y="0"/>
                      <a:pt x="298" y="0"/>
                    </a:cubicBezTo>
                    <a:cubicBezTo>
                      <a:pt x="204" y="0"/>
                      <a:pt x="204" y="0"/>
                      <a:pt x="204" y="0"/>
                    </a:cubicBezTo>
                    <a:cubicBezTo>
                      <a:pt x="170" y="0"/>
                      <a:pt x="170" y="0"/>
                      <a:pt x="170" y="0"/>
                    </a:cubicBezTo>
                    <a:cubicBezTo>
                      <a:pt x="94" y="0"/>
                      <a:pt x="94" y="0"/>
                      <a:pt x="94" y="0"/>
                    </a:cubicBezTo>
                    <a:cubicBezTo>
                      <a:pt x="42" y="0"/>
                      <a:pt x="0" y="39"/>
                      <a:pt x="0" y="86"/>
                    </a:cubicBezTo>
                    <a:cubicBezTo>
                      <a:pt x="0" y="93"/>
                      <a:pt x="0" y="93"/>
                      <a:pt x="0" y="93"/>
                    </a:cubicBezTo>
                    <a:cubicBezTo>
                      <a:pt x="0" y="124"/>
                      <a:pt x="0" y="124"/>
                      <a:pt x="0" y="124"/>
                    </a:cubicBezTo>
                    <a:cubicBezTo>
                      <a:pt x="0" y="211"/>
                      <a:pt x="0" y="211"/>
                      <a:pt x="0" y="211"/>
                    </a:cubicBezTo>
                    <a:lnTo>
                      <a:pt x="94" y="211"/>
                    </a:lnTo>
                    <a:close/>
                  </a:path>
                </a:pathLst>
              </a:custGeom>
              <a:solidFill>
                <a:srgbClr val="D09401"/>
              </a:solidFill>
              <a:ln>
                <a:noFill/>
              </a:ln>
            </p:spPr>
            <p:txBody>
              <a:bodyPr vert="horz" wrap="none" lIns="91440" tIns="45720" rIns="91440" bIns="45720" anchor="ctr" anchorCtr="1" compatLnSpc="1">
                <a:normAutofit/>
              </a:bodyPr>
              <a:p>
                <a:pPr algn="ctr"/>
                <a:endParaRPr lang="zh-CN" altLang="en-US" sz="1000">
                  <a:solidFill>
                    <a:schemeClr val="bg1"/>
                  </a:solidFill>
                </a:endParaRPr>
              </a:p>
            </p:txBody>
          </p:sp>
          <p:sp>
            <p:nvSpPr>
              <p:cNvPr id="17" name="任意多边形: 形状 4"/>
              <p:cNvSpPr/>
              <p:nvPr/>
            </p:nvSpPr>
            <p:spPr bwMode="auto">
              <a:xfrm>
                <a:off x="5327741" y="4865349"/>
                <a:ext cx="721293" cy="406030"/>
              </a:xfrm>
              <a:custGeom>
                <a:avLst/>
                <a:gdLst>
                  <a:gd name="T0" fmla="*/ 108 w 339"/>
                  <a:gd name="T1" fmla="*/ 0 h 248"/>
                  <a:gd name="T2" fmla="*/ 146 w 339"/>
                  <a:gd name="T3" fmla="*/ 0 h 248"/>
                  <a:gd name="T4" fmla="*/ 232 w 339"/>
                  <a:gd name="T5" fmla="*/ 0 h 248"/>
                  <a:gd name="T6" fmla="*/ 339 w 339"/>
                  <a:gd name="T7" fmla="*/ 101 h 248"/>
                  <a:gd name="T8" fmla="*/ 339 w 339"/>
                  <a:gd name="T9" fmla="*/ 110 h 248"/>
                  <a:gd name="T10" fmla="*/ 339 w 339"/>
                  <a:gd name="T11" fmla="*/ 146 h 248"/>
                  <a:gd name="T12" fmla="*/ 339 w 339"/>
                  <a:gd name="T13" fmla="*/ 248 h 248"/>
                  <a:gd name="T14" fmla="*/ 232 w 339"/>
                  <a:gd name="T15" fmla="*/ 248 h 248"/>
                  <a:gd name="T16" fmla="*/ 193 w 339"/>
                  <a:gd name="T17" fmla="*/ 248 h 248"/>
                  <a:gd name="T18" fmla="*/ 108 w 339"/>
                  <a:gd name="T19" fmla="*/ 248 h 248"/>
                  <a:gd name="T20" fmla="*/ 0 w 339"/>
                  <a:gd name="T21" fmla="*/ 146 h 248"/>
                  <a:gd name="T22" fmla="*/ 0 w 339"/>
                  <a:gd name="T23" fmla="*/ 138 h 248"/>
                  <a:gd name="T24" fmla="*/ 0 w 339"/>
                  <a:gd name="T25" fmla="*/ 101 h 248"/>
                  <a:gd name="T26" fmla="*/ 0 w 339"/>
                  <a:gd name="T27" fmla="*/ 0 h 248"/>
                  <a:gd name="T28" fmla="*/ 108 w 339"/>
                  <a:gd name="T29"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9" h="248">
                    <a:moveTo>
                      <a:pt x="108" y="0"/>
                    </a:moveTo>
                    <a:cubicBezTo>
                      <a:pt x="146" y="0"/>
                      <a:pt x="146" y="0"/>
                      <a:pt x="146" y="0"/>
                    </a:cubicBezTo>
                    <a:cubicBezTo>
                      <a:pt x="232" y="0"/>
                      <a:pt x="232" y="0"/>
                      <a:pt x="232" y="0"/>
                    </a:cubicBezTo>
                    <a:cubicBezTo>
                      <a:pt x="291" y="0"/>
                      <a:pt x="339" y="45"/>
                      <a:pt x="339" y="101"/>
                    </a:cubicBezTo>
                    <a:cubicBezTo>
                      <a:pt x="339" y="110"/>
                      <a:pt x="339" y="110"/>
                      <a:pt x="339" y="110"/>
                    </a:cubicBezTo>
                    <a:cubicBezTo>
                      <a:pt x="339" y="146"/>
                      <a:pt x="339" y="146"/>
                      <a:pt x="339" y="146"/>
                    </a:cubicBezTo>
                    <a:cubicBezTo>
                      <a:pt x="339" y="248"/>
                      <a:pt x="339" y="248"/>
                      <a:pt x="339" y="248"/>
                    </a:cubicBezTo>
                    <a:cubicBezTo>
                      <a:pt x="232" y="248"/>
                      <a:pt x="232" y="248"/>
                      <a:pt x="232" y="248"/>
                    </a:cubicBezTo>
                    <a:cubicBezTo>
                      <a:pt x="193" y="248"/>
                      <a:pt x="193" y="248"/>
                      <a:pt x="193" y="248"/>
                    </a:cubicBezTo>
                    <a:cubicBezTo>
                      <a:pt x="108" y="248"/>
                      <a:pt x="108" y="248"/>
                      <a:pt x="108" y="248"/>
                    </a:cubicBezTo>
                    <a:cubicBezTo>
                      <a:pt x="49" y="248"/>
                      <a:pt x="0" y="202"/>
                      <a:pt x="0" y="146"/>
                    </a:cubicBezTo>
                    <a:cubicBezTo>
                      <a:pt x="0" y="138"/>
                      <a:pt x="0" y="138"/>
                      <a:pt x="0" y="138"/>
                    </a:cubicBezTo>
                    <a:cubicBezTo>
                      <a:pt x="0" y="101"/>
                      <a:pt x="0" y="101"/>
                      <a:pt x="0" y="101"/>
                    </a:cubicBezTo>
                    <a:cubicBezTo>
                      <a:pt x="0" y="0"/>
                      <a:pt x="0" y="0"/>
                      <a:pt x="0" y="0"/>
                    </a:cubicBezTo>
                    <a:lnTo>
                      <a:pt x="108" y="0"/>
                    </a:lnTo>
                    <a:close/>
                  </a:path>
                </a:pathLst>
              </a:custGeom>
              <a:solidFill>
                <a:srgbClr val="D09401"/>
              </a:solidFill>
              <a:ln>
                <a:noFill/>
              </a:ln>
            </p:spPr>
            <p:txBody>
              <a:bodyPr vert="horz" wrap="none" lIns="91440" tIns="45720" rIns="91440" bIns="45720" anchor="ctr" anchorCtr="1" compatLnSpc="1">
                <a:normAutofit/>
              </a:bodyPr>
              <a:p>
                <a:pPr algn="ctr"/>
                <a:endParaRPr lang="zh-CN" altLang="en-US" sz="1000">
                  <a:solidFill>
                    <a:schemeClr val="bg1"/>
                  </a:solidFill>
                </a:endParaRPr>
              </a:p>
            </p:txBody>
          </p:sp>
          <p:sp>
            <p:nvSpPr>
              <p:cNvPr id="18" name="任意多边形: 形状 5"/>
              <p:cNvSpPr/>
              <p:nvPr/>
            </p:nvSpPr>
            <p:spPr bwMode="auto">
              <a:xfrm>
                <a:off x="4599792" y="2692071"/>
                <a:ext cx="1460558" cy="1014339"/>
              </a:xfrm>
              <a:custGeom>
                <a:avLst/>
                <a:gdLst>
                  <a:gd name="T0" fmla="*/ 233 w 847"/>
                  <a:gd name="T1" fmla="*/ 514 h 588"/>
                  <a:gd name="T2" fmla="*/ 0 w 847"/>
                  <a:gd name="T3" fmla="*/ 293 h 588"/>
                  <a:gd name="T4" fmla="*/ 235 w 847"/>
                  <a:gd name="T5" fmla="*/ 73 h 588"/>
                  <a:gd name="T6" fmla="*/ 424 w 847"/>
                  <a:gd name="T7" fmla="*/ 0 h 588"/>
                  <a:gd name="T8" fmla="*/ 614 w 847"/>
                  <a:gd name="T9" fmla="*/ 74 h 588"/>
                  <a:gd name="T10" fmla="*/ 847 w 847"/>
                  <a:gd name="T11" fmla="*/ 295 h 588"/>
                  <a:gd name="T12" fmla="*/ 612 w 847"/>
                  <a:gd name="T13" fmla="*/ 515 h 588"/>
                  <a:gd name="T14" fmla="*/ 423 w 847"/>
                  <a:gd name="T15" fmla="*/ 588 h 588"/>
                  <a:gd name="T16" fmla="*/ 423 w 847"/>
                  <a:gd name="T17" fmla="*/ 588 h 588"/>
                  <a:gd name="T18" fmla="*/ 233 w 847"/>
                  <a:gd name="T19" fmla="*/ 514 h 588"/>
                  <a:gd name="T20" fmla="*/ 597 w 847"/>
                  <a:gd name="T21" fmla="*/ 90 h 588"/>
                  <a:gd name="T22" fmla="*/ 424 w 847"/>
                  <a:gd name="T23" fmla="*/ 22 h 588"/>
                  <a:gd name="T24" fmla="*/ 251 w 847"/>
                  <a:gd name="T25" fmla="*/ 89 h 588"/>
                  <a:gd name="T26" fmla="*/ 34 w 847"/>
                  <a:gd name="T27" fmla="*/ 294 h 588"/>
                  <a:gd name="T28" fmla="*/ 250 w 847"/>
                  <a:gd name="T29" fmla="*/ 498 h 588"/>
                  <a:gd name="T30" fmla="*/ 423 w 847"/>
                  <a:gd name="T31" fmla="*/ 566 h 588"/>
                  <a:gd name="T32" fmla="*/ 423 w 847"/>
                  <a:gd name="T33" fmla="*/ 566 h 588"/>
                  <a:gd name="T34" fmla="*/ 596 w 847"/>
                  <a:gd name="T35" fmla="*/ 499 h 588"/>
                  <a:gd name="T36" fmla="*/ 813 w 847"/>
                  <a:gd name="T37" fmla="*/ 295 h 588"/>
                  <a:gd name="T38" fmla="*/ 597 w 847"/>
                  <a:gd name="T39" fmla="*/ 90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7" h="588">
                    <a:moveTo>
                      <a:pt x="233" y="514"/>
                    </a:moveTo>
                    <a:cubicBezTo>
                      <a:pt x="0" y="293"/>
                      <a:pt x="0" y="293"/>
                      <a:pt x="0" y="293"/>
                    </a:cubicBezTo>
                    <a:cubicBezTo>
                      <a:pt x="235" y="73"/>
                      <a:pt x="235" y="73"/>
                      <a:pt x="235" y="73"/>
                    </a:cubicBezTo>
                    <a:cubicBezTo>
                      <a:pt x="285" y="26"/>
                      <a:pt x="352" y="0"/>
                      <a:pt x="424" y="0"/>
                    </a:cubicBezTo>
                    <a:cubicBezTo>
                      <a:pt x="496" y="0"/>
                      <a:pt x="563" y="26"/>
                      <a:pt x="614" y="74"/>
                    </a:cubicBezTo>
                    <a:cubicBezTo>
                      <a:pt x="847" y="295"/>
                      <a:pt x="847" y="295"/>
                      <a:pt x="847" y="295"/>
                    </a:cubicBezTo>
                    <a:cubicBezTo>
                      <a:pt x="612" y="515"/>
                      <a:pt x="612" y="515"/>
                      <a:pt x="612" y="515"/>
                    </a:cubicBezTo>
                    <a:cubicBezTo>
                      <a:pt x="562" y="562"/>
                      <a:pt x="495" y="588"/>
                      <a:pt x="423" y="588"/>
                    </a:cubicBezTo>
                    <a:cubicBezTo>
                      <a:pt x="423" y="588"/>
                      <a:pt x="423" y="588"/>
                      <a:pt x="423" y="588"/>
                    </a:cubicBezTo>
                    <a:cubicBezTo>
                      <a:pt x="351" y="588"/>
                      <a:pt x="284" y="562"/>
                      <a:pt x="233" y="514"/>
                    </a:cubicBezTo>
                    <a:close/>
                    <a:moveTo>
                      <a:pt x="597" y="90"/>
                    </a:moveTo>
                    <a:cubicBezTo>
                      <a:pt x="551" y="46"/>
                      <a:pt x="489" y="22"/>
                      <a:pt x="424" y="22"/>
                    </a:cubicBezTo>
                    <a:cubicBezTo>
                      <a:pt x="358" y="22"/>
                      <a:pt x="297" y="46"/>
                      <a:pt x="251" y="89"/>
                    </a:cubicBezTo>
                    <a:cubicBezTo>
                      <a:pt x="34" y="294"/>
                      <a:pt x="34" y="294"/>
                      <a:pt x="34" y="294"/>
                    </a:cubicBezTo>
                    <a:cubicBezTo>
                      <a:pt x="250" y="498"/>
                      <a:pt x="250" y="498"/>
                      <a:pt x="250" y="498"/>
                    </a:cubicBezTo>
                    <a:cubicBezTo>
                      <a:pt x="296" y="542"/>
                      <a:pt x="358" y="566"/>
                      <a:pt x="423" y="566"/>
                    </a:cubicBezTo>
                    <a:cubicBezTo>
                      <a:pt x="423" y="566"/>
                      <a:pt x="423" y="566"/>
                      <a:pt x="423" y="566"/>
                    </a:cubicBezTo>
                    <a:cubicBezTo>
                      <a:pt x="489" y="566"/>
                      <a:pt x="550" y="542"/>
                      <a:pt x="596" y="499"/>
                    </a:cubicBezTo>
                    <a:cubicBezTo>
                      <a:pt x="813" y="295"/>
                      <a:pt x="813" y="295"/>
                      <a:pt x="813" y="295"/>
                    </a:cubicBezTo>
                    <a:lnTo>
                      <a:pt x="597" y="90"/>
                    </a:lnTo>
                    <a:close/>
                  </a:path>
                </a:pathLst>
              </a:custGeom>
              <a:solidFill>
                <a:schemeClr val="accent1">
                  <a:lumMod val="20000"/>
                  <a:lumOff val="80000"/>
                </a:schemeClr>
              </a:solidFill>
              <a:ln>
                <a:noFill/>
              </a:ln>
            </p:spPr>
            <p:txBody>
              <a:bodyPr anchor="ctr"/>
              <a:p>
                <a:pPr algn="ctr"/>
              </a:p>
            </p:txBody>
          </p:sp>
          <p:sp>
            <p:nvSpPr>
              <p:cNvPr id="19" name="任意多边形: 形状 6"/>
              <p:cNvSpPr/>
              <p:nvPr/>
            </p:nvSpPr>
            <p:spPr bwMode="auto">
              <a:xfrm>
                <a:off x="4713645" y="2695520"/>
                <a:ext cx="1369705" cy="1008589"/>
              </a:xfrm>
              <a:custGeom>
                <a:avLst/>
                <a:gdLst>
                  <a:gd name="T0" fmla="*/ 397 w 794"/>
                  <a:gd name="T1" fmla="*/ 585 h 585"/>
                  <a:gd name="T2" fmla="*/ 219 w 794"/>
                  <a:gd name="T3" fmla="*/ 511 h 585"/>
                  <a:gd name="T4" fmla="*/ 0 w 794"/>
                  <a:gd name="T5" fmla="*/ 291 h 585"/>
                  <a:gd name="T6" fmla="*/ 220 w 794"/>
                  <a:gd name="T7" fmla="*/ 72 h 585"/>
                  <a:gd name="T8" fmla="*/ 397 w 794"/>
                  <a:gd name="T9" fmla="*/ 0 h 585"/>
                  <a:gd name="T10" fmla="*/ 575 w 794"/>
                  <a:gd name="T11" fmla="*/ 73 h 585"/>
                  <a:gd name="T12" fmla="*/ 794 w 794"/>
                  <a:gd name="T13" fmla="*/ 293 h 585"/>
                  <a:gd name="T14" fmla="*/ 574 w 794"/>
                  <a:gd name="T15" fmla="*/ 512 h 585"/>
                  <a:gd name="T16" fmla="*/ 397 w 794"/>
                  <a:gd name="T17" fmla="*/ 585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4" h="585">
                    <a:moveTo>
                      <a:pt x="397" y="585"/>
                    </a:moveTo>
                    <a:cubicBezTo>
                      <a:pt x="329" y="585"/>
                      <a:pt x="266" y="558"/>
                      <a:pt x="219" y="511"/>
                    </a:cubicBezTo>
                    <a:cubicBezTo>
                      <a:pt x="0" y="291"/>
                      <a:pt x="0" y="291"/>
                      <a:pt x="0" y="291"/>
                    </a:cubicBezTo>
                    <a:cubicBezTo>
                      <a:pt x="220" y="72"/>
                      <a:pt x="220" y="72"/>
                      <a:pt x="220" y="72"/>
                    </a:cubicBezTo>
                    <a:cubicBezTo>
                      <a:pt x="267" y="25"/>
                      <a:pt x="330" y="0"/>
                      <a:pt x="397" y="0"/>
                    </a:cubicBezTo>
                    <a:cubicBezTo>
                      <a:pt x="465" y="0"/>
                      <a:pt x="528" y="26"/>
                      <a:pt x="575" y="73"/>
                    </a:cubicBezTo>
                    <a:cubicBezTo>
                      <a:pt x="794" y="293"/>
                      <a:pt x="794" y="293"/>
                      <a:pt x="794" y="293"/>
                    </a:cubicBezTo>
                    <a:cubicBezTo>
                      <a:pt x="574" y="512"/>
                      <a:pt x="574" y="512"/>
                      <a:pt x="574" y="512"/>
                    </a:cubicBezTo>
                    <a:cubicBezTo>
                      <a:pt x="527" y="559"/>
                      <a:pt x="464" y="585"/>
                      <a:pt x="397" y="585"/>
                    </a:cubicBezTo>
                    <a:close/>
                  </a:path>
                </a:pathLst>
              </a:custGeom>
              <a:solidFill>
                <a:srgbClr val="719AA4"/>
              </a:solidFill>
              <a:ln>
                <a:noFill/>
              </a:ln>
            </p:spPr>
            <p:txBody>
              <a:bodyPr anchor="ctr"/>
              <a:p>
                <a:pPr algn="ctr"/>
              </a:p>
            </p:txBody>
          </p:sp>
          <p:sp>
            <p:nvSpPr>
              <p:cNvPr id="20" name="任意多边形: 形状 8"/>
              <p:cNvSpPr/>
              <p:nvPr/>
            </p:nvSpPr>
            <p:spPr bwMode="auto">
              <a:xfrm>
                <a:off x="5587680" y="1703033"/>
                <a:ext cx="1016640" cy="1459406"/>
              </a:xfrm>
              <a:custGeom>
                <a:avLst/>
                <a:gdLst>
                  <a:gd name="T0" fmla="*/ 589 w 589"/>
                  <a:gd name="T1" fmla="*/ 423 h 846"/>
                  <a:gd name="T2" fmla="*/ 589 w 589"/>
                  <a:gd name="T3" fmla="*/ 423 h 846"/>
                  <a:gd name="T4" fmla="*/ 515 w 589"/>
                  <a:gd name="T5" fmla="*/ 612 h 846"/>
                  <a:gd name="T6" fmla="*/ 295 w 589"/>
                  <a:gd name="T7" fmla="*/ 846 h 846"/>
                  <a:gd name="T8" fmla="*/ 74 w 589"/>
                  <a:gd name="T9" fmla="*/ 613 h 846"/>
                  <a:gd name="T10" fmla="*/ 0 w 589"/>
                  <a:gd name="T11" fmla="*/ 423 h 846"/>
                  <a:gd name="T12" fmla="*/ 74 w 589"/>
                  <a:gd name="T13" fmla="*/ 234 h 846"/>
                  <a:gd name="T14" fmla="*/ 294 w 589"/>
                  <a:gd name="T15" fmla="*/ 0 h 846"/>
                  <a:gd name="T16" fmla="*/ 515 w 589"/>
                  <a:gd name="T17" fmla="*/ 233 h 846"/>
                  <a:gd name="T18" fmla="*/ 589 w 589"/>
                  <a:gd name="T19" fmla="*/ 423 h 846"/>
                  <a:gd name="T20" fmla="*/ 295 w 589"/>
                  <a:gd name="T21" fmla="*/ 812 h 846"/>
                  <a:gd name="T22" fmla="*/ 499 w 589"/>
                  <a:gd name="T23" fmla="*/ 595 h 846"/>
                  <a:gd name="T24" fmla="*/ 566 w 589"/>
                  <a:gd name="T25" fmla="*/ 423 h 846"/>
                  <a:gd name="T26" fmla="*/ 566 w 589"/>
                  <a:gd name="T27" fmla="*/ 423 h 846"/>
                  <a:gd name="T28" fmla="*/ 499 w 589"/>
                  <a:gd name="T29" fmla="*/ 250 h 846"/>
                  <a:gd name="T30" fmla="*/ 294 w 589"/>
                  <a:gd name="T31" fmla="*/ 34 h 846"/>
                  <a:gd name="T32" fmla="*/ 90 w 589"/>
                  <a:gd name="T33" fmla="*/ 251 h 846"/>
                  <a:gd name="T34" fmla="*/ 23 w 589"/>
                  <a:gd name="T35" fmla="*/ 423 h 846"/>
                  <a:gd name="T36" fmla="*/ 90 w 589"/>
                  <a:gd name="T37" fmla="*/ 596 h 846"/>
                  <a:gd name="T38" fmla="*/ 295 w 589"/>
                  <a:gd name="T39" fmla="*/ 812 h 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89" h="846">
                    <a:moveTo>
                      <a:pt x="589" y="423"/>
                    </a:moveTo>
                    <a:cubicBezTo>
                      <a:pt x="589" y="423"/>
                      <a:pt x="589" y="423"/>
                      <a:pt x="589" y="423"/>
                    </a:cubicBezTo>
                    <a:cubicBezTo>
                      <a:pt x="589" y="494"/>
                      <a:pt x="562" y="562"/>
                      <a:pt x="515" y="612"/>
                    </a:cubicBezTo>
                    <a:cubicBezTo>
                      <a:pt x="295" y="846"/>
                      <a:pt x="295" y="846"/>
                      <a:pt x="295" y="846"/>
                    </a:cubicBezTo>
                    <a:cubicBezTo>
                      <a:pt x="74" y="613"/>
                      <a:pt x="74" y="613"/>
                      <a:pt x="74" y="613"/>
                    </a:cubicBezTo>
                    <a:cubicBezTo>
                      <a:pt x="26" y="563"/>
                      <a:pt x="0" y="495"/>
                      <a:pt x="0" y="423"/>
                    </a:cubicBezTo>
                    <a:cubicBezTo>
                      <a:pt x="0" y="352"/>
                      <a:pt x="26" y="284"/>
                      <a:pt x="74" y="234"/>
                    </a:cubicBezTo>
                    <a:cubicBezTo>
                      <a:pt x="294" y="0"/>
                      <a:pt x="294" y="0"/>
                      <a:pt x="294" y="0"/>
                    </a:cubicBezTo>
                    <a:cubicBezTo>
                      <a:pt x="515" y="233"/>
                      <a:pt x="515" y="233"/>
                      <a:pt x="515" y="233"/>
                    </a:cubicBezTo>
                    <a:cubicBezTo>
                      <a:pt x="562" y="283"/>
                      <a:pt x="589" y="351"/>
                      <a:pt x="589" y="423"/>
                    </a:cubicBezTo>
                    <a:close/>
                    <a:moveTo>
                      <a:pt x="295" y="812"/>
                    </a:moveTo>
                    <a:cubicBezTo>
                      <a:pt x="499" y="595"/>
                      <a:pt x="499" y="595"/>
                      <a:pt x="499" y="595"/>
                    </a:cubicBezTo>
                    <a:cubicBezTo>
                      <a:pt x="542" y="549"/>
                      <a:pt x="566" y="488"/>
                      <a:pt x="566" y="423"/>
                    </a:cubicBezTo>
                    <a:cubicBezTo>
                      <a:pt x="566" y="423"/>
                      <a:pt x="566" y="423"/>
                      <a:pt x="566" y="423"/>
                    </a:cubicBezTo>
                    <a:cubicBezTo>
                      <a:pt x="566" y="357"/>
                      <a:pt x="542" y="296"/>
                      <a:pt x="499" y="250"/>
                    </a:cubicBezTo>
                    <a:cubicBezTo>
                      <a:pt x="294" y="34"/>
                      <a:pt x="294" y="34"/>
                      <a:pt x="294" y="34"/>
                    </a:cubicBezTo>
                    <a:cubicBezTo>
                      <a:pt x="90" y="251"/>
                      <a:pt x="90" y="251"/>
                      <a:pt x="90" y="251"/>
                    </a:cubicBezTo>
                    <a:cubicBezTo>
                      <a:pt x="46" y="297"/>
                      <a:pt x="23" y="358"/>
                      <a:pt x="23" y="423"/>
                    </a:cubicBezTo>
                    <a:cubicBezTo>
                      <a:pt x="22" y="489"/>
                      <a:pt x="46" y="550"/>
                      <a:pt x="90" y="596"/>
                    </a:cubicBezTo>
                    <a:lnTo>
                      <a:pt x="295" y="812"/>
                    </a:lnTo>
                    <a:close/>
                  </a:path>
                </a:pathLst>
              </a:custGeom>
              <a:solidFill>
                <a:schemeClr val="accent4">
                  <a:lumMod val="20000"/>
                  <a:lumOff val="80000"/>
                </a:schemeClr>
              </a:solidFill>
              <a:ln>
                <a:noFill/>
              </a:ln>
            </p:spPr>
            <p:txBody>
              <a:bodyPr anchor="ctr"/>
              <a:p>
                <a:pPr algn="ctr"/>
              </a:p>
            </p:txBody>
          </p:sp>
          <p:sp>
            <p:nvSpPr>
              <p:cNvPr id="21" name="任意多边形: 形状 9"/>
              <p:cNvSpPr/>
              <p:nvPr/>
            </p:nvSpPr>
            <p:spPr bwMode="auto">
              <a:xfrm>
                <a:off x="5548579" y="1816886"/>
                <a:ext cx="1094843" cy="1368553"/>
              </a:xfrm>
              <a:custGeom>
                <a:avLst/>
                <a:gdLst>
                  <a:gd name="T0" fmla="*/ 98 w 635"/>
                  <a:gd name="T1" fmla="*/ 574 h 793"/>
                  <a:gd name="T2" fmla="*/ 98 w 635"/>
                  <a:gd name="T3" fmla="*/ 219 h 793"/>
                  <a:gd name="T4" fmla="*/ 317 w 635"/>
                  <a:gd name="T5" fmla="*/ 0 h 793"/>
                  <a:gd name="T6" fmla="*/ 537 w 635"/>
                  <a:gd name="T7" fmla="*/ 219 h 793"/>
                  <a:gd name="T8" fmla="*/ 537 w 635"/>
                  <a:gd name="T9" fmla="*/ 574 h 793"/>
                  <a:gd name="T10" fmla="*/ 317 w 635"/>
                  <a:gd name="T11" fmla="*/ 793 h 793"/>
                  <a:gd name="T12" fmla="*/ 98 w 635"/>
                  <a:gd name="T13" fmla="*/ 574 h 793"/>
                </a:gdLst>
                <a:ahLst/>
                <a:cxnLst>
                  <a:cxn ang="0">
                    <a:pos x="T0" y="T1"/>
                  </a:cxn>
                  <a:cxn ang="0">
                    <a:pos x="T2" y="T3"/>
                  </a:cxn>
                  <a:cxn ang="0">
                    <a:pos x="T4" y="T5"/>
                  </a:cxn>
                  <a:cxn ang="0">
                    <a:pos x="T6" y="T7"/>
                  </a:cxn>
                  <a:cxn ang="0">
                    <a:pos x="T8" y="T9"/>
                  </a:cxn>
                  <a:cxn ang="0">
                    <a:pos x="T10" y="T11"/>
                  </a:cxn>
                  <a:cxn ang="0">
                    <a:pos x="T12" y="T13"/>
                  </a:cxn>
                </a:cxnLst>
                <a:rect l="0" t="0" r="r" b="b"/>
                <a:pathLst>
                  <a:path w="635" h="793">
                    <a:moveTo>
                      <a:pt x="98" y="574"/>
                    </a:moveTo>
                    <a:cubicBezTo>
                      <a:pt x="0" y="476"/>
                      <a:pt x="0" y="317"/>
                      <a:pt x="98" y="219"/>
                    </a:cubicBezTo>
                    <a:cubicBezTo>
                      <a:pt x="317" y="0"/>
                      <a:pt x="317" y="0"/>
                      <a:pt x="317" y="0"/>
                    </a:cubicBezTo>
                    <a:cubicBezTo>
                      <a:pt x="537" y="219"/>
                      <a:pt x="537" y="219"/>
                      <a:pt x="537" y="219"/>
                    </a:cubicBezTo>
                    <a:cubicBezTo>
                      <a:pt x="635" y="317"/>
                      <a:pt x="635" y="476"/>
                      <a:pt x="537" y="574"/>
                    </a:cubicBezTo>
                    <a:cubicBezTo>
                      <a:pt x="317" y="793"/>
                      <a:pt x="317" y="793"/>
                      <a:pt x="317" y="793"/>
                    </a:cubicBezTo>
                    <a:lnTo>
                      <a:pt x="98" y="574"/>
                    </a:lnTo>
                    <a:close/>
                  </a:path>
                </a:pathLst>
              </a:custGeom>
              <a:solidFill>
                <a:srgbClr val="719AA4"/>
              </a:solidFill>
              <a:ln>
                <a:noFill/>
              </a:ln>
            </p:spPr>
            <p:txBody>
              <a:bodyPr anchor="ctr"/>
              <a:p>
                <a:pPr algn="ctr"/>
              </a:p>
            </p:txBody>
          </p:sp>
          <p:sp>
            <p:nvSpPr>
              <p:cNvPr id="22" name="任意多边形: 形状 11"/>
              <p:cNvSpPr/>
              <p:nvPr/>
            </p:nvSpPr>
            <p:spPr bwMode="auto">
              <a:xfrm>
                <a:off x="6131652" y="2692071"/>
                <a:ext cx="1459408" cy="1015489"/>
              </a:xfrm>
              <a:custGeom>
                <a:avLst/>
                <a:gdLst>
                  <a:gd name="T0" fmla="*/ 423 w 846"/>
                  <a:gd name="T1" fmla="*/ 589 h 589"/>
                  <a:gd name="T2" fmla="*/ 423 w 846"/>
                  <a:gd name="T3" fmla="*/ 589 h 589"/>
                  <a:gd name="T4" fmla="*/ 234 w 846"/>
                  <a:gd name="T5" fmla="*/ 515 h 589"/>
                  <a:gd name="T6" fmla="*/ 0 w 846"/>
                  <a:gd name="T7" fmla="*/ 295 h 589"/>
                  <a:gd name="T8" fmla="*/ 233 w 846"/>
                  <a:gd name="T9" fmla="*/ 74 h 589"/>
                  <a:gd name="T10" fmla="*/ 423 w 846"/>
                  <a:gd name="T11" fmla="*/ 0 h 589"/>
                  <a:gd name="T12" fmla="*/ 612 w 846"/>
                  <a:gd name="T13" fmla="*/ 74 h 589"/>
                  <a:gd name="T14" fmla="*/ 846 w 846"/>
                  <a:gd name="T15" fmla="*/ 294 h 589"/>
                  <a:gd name="T16" fmla="*/ 613 w 846"/>
                  <a:gd name="T17" fmla="*/ 515 h 589"/>
                  <a:gd name="T18" fmla="*/ 423 w 846"/>
                  <a:gd name="T19" fmla="*/ 589 h 589"/>
                  <a:gd name="T20" fmla="*/ 34 w 846"/>
                  <a:gd name="T21" fmla="*/ 295 h 589"/>
                  <a:gd name="T22" fmla="*/ 251 w 846"/>
                  <a:gd name="T23" fmla="*/ 499 h 589"/>
                  <a:gd name="T24" fmla="*/ 423 w 846"/>
                  <a:gd name="T25" fmla="*/ 566 h 589"/>
                  <a:gd name="T26" fmla="*/ 423 w 846"/>
                  <a:gd name="T27" fmla="*/ 566 h 589"/>
                  <a:gd name="T28" fmla="*/ 597 w 846"/>
                  <a:gd name="T29" fmla="*/ 499 h 589"/>
                  <a:gd name="T30" fmla="*/ 812 w 846"/>
                  <a:gd name="T31" fmla="*/ 294 h 589"/>
                  <a:gd name="T32" fmla="*/ 595 w 846"/>
                  <a:gd name="T33" fmla="*/ 90 h 589"/>
                  <a:gd name="T34" fmla="*/ 423 w 846"/>
                  <a:gd name="T35" fmla="*/ 23 h 589"/>
                  <a:gd name="T36" fmla="*/ 250 w 846"/>
                  <a:gd name="T37" fmla="*/ 90 h 589"/>
                  <a:gd name="T38" fmla="*/ 34 w 846"/>
                  <a:gd name="T39" fmla="*/ 295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6" h="589">
                    <a:moveTo>
                      <a:pt x="423" y="589"/>
                    </a:moveTo>
                    <a:cubicBezTo>
                      <a:pt x="423" y="589"/>
                      <a:pt x="423" y="589"/>
                      <a:pt x="423" y="589"/>
                    </a:cubicBezTo>
                    <a:cubicBezTo>
                      <a:pt x="352" y="589"/>
                      <a:pt x="285" y="563"/>
                      <a:pt x="234" y="515"/>
                    </a:cubicBezTo>
                    <a:cubicBezTo>
                      <a:pt x="0" y="295"/>
                      <a:pt x="0" y="295"/>
                      <a:pt x="0" y="295"/>
                    </a:cubicBezTo>
                    <a:cubicBezTo>
                      <a:pt x="233" y="74"/>
                      <a:pt x="233" y="74"/>
                      <a:pt x="233" y="74"/>
                    </a:cubicBezTo>
                    <a:cubicBezTo>
                      <a:pt x="283" y="26"/>
                      <a:pt x="351" y="0"/>
                      <a:pt x="423" y="0"/>
                    </a:cubicBezTo>
                    <a:cubicBezTo>
                      <a:pt x="495" y="0"/>
                      <a:pt x="562" y="27"/>
                      <a:pt x="612" y="74"/>
                    </a:cubicBezTo>
                    <a:cubicBezTo>
                      <a:pt x="846" y="294"/>
                      <a:pt x="846" y="294"/>
                      <a:pt x="846" y="294"/>
                    </a:cubicBezTo>
                    <a:cubicBezTo>
                      <a:pt x="613" y="515"/>
                      <a:pt x="613" y="515"/>
                      <a:pt x="613" y="515"/>
                    </a:cubicBezTo>
                    <a:cubicBezTo>
                      <a:pt x="563" y="563"/>
                      <a:pt x="495" y="589"/>
                      <a:pt x="423" y="589"/>
                    </a:cubicBezTo>
                    <a:close/>
                    <a:moveTo>
                      <a:pt x="34" y="295"/>
                    </a:moveTo>
                    <a:cubicBezTo>
                      <a:pt x="251" y="499"/>
                      <a:pt x="251" y="499"/>
                      <a:pt x="251" y="499"/>
                    </a:cubicBezTo>
                    <a:cubicBezTo>
                      <a:pt x="297" y="542"/>
                      <a:pt x="358" y="566"/>
                      <a:pt x="423" y="566"/>
                    </a:cubicBezTo>
                    <a:cubicBezTo>
                      <a:pt x="423" y="566"/>
                      <a:pt x="423" y="566"/>
                      <a:pt x="423" y="566"/>
                    </a:cubicBezTo>
                    <a:cubicBezTo>
                      <a:pt x="489" y="566"/>
                      <a:pt x="551" y="542"/>
                      <a:pt x="597" y="499"/>
                    </a:cubicBezTo>
                    <a:cubicBezTo>
                      <a:pt x="812" y="294"/>
                      <a:pt x="812" y="294"/>
                      <a:pt x="812" y="294"/>
                    </a:cubicBezTo>
                    <a:cubicBezTo>
                      <a:pt x="595" y="90"/>
                      <a:pt x="595" y="90"/>
                      <a:pt x="595" y="90"/>
                    </a:cubicBezTo>
                    <a:cubicBezTo>
                      <a:pt x="549" y="47"/>
                      <a:pt x="488" y="23"/>
                      <a:pt x="423" y="23"/>
                    </a:cubicBezTo>
                    <a:cubicBezTo>
                      <a:pt x="357" y="23"/>
                      <a:pt x="296" y="47"/>
                      <a:pt x="250" y="90"/>
                    </a:cubicBezTo>
                    <a:lnTo>
                      <a:pt x="34" y="295"/>
                    </a:lnTo>
                    <a:close/>
                  </a:path>
                </a:pathLst>
              </a:custGeom>
              <a:solidFill>
                <a:schemeClr val="accent2">
                  <a:lumMod val="20000"/>
                  <a:lumOff val="80000"/>
                </a:schemeClr>
              </a:solidFill>
              <a:ln>
                <a:noFill/>
              </a:ln>
            </p:spPr>
            <p:txBody>
              <a:bodyPr anchor="ctr"/>
              <a:p>
                <a:pPr algn="ctr"/>
              </a:p>
            </p:txBody>
          </p:sp>
          <p:sp>
            <p:nvSpPr>
              <p:cNvPr id="23" name="任意多边形: 形状 12"/>
              <p:cNvSpPr/>
              <p:nvPr/>
            </p:nvSpPr>
            <p:spPr bwMode="auto">
              <a:xfrm>
                <a:off x="6108651" y="2695520"/>
                <a:ext cx="1369705" cy="1008589"/>
              </a:xfrm>
              <a:custGeom>
                <a:avLst/>
                <a:gdLst>
                  <a:gd name="T0" fmla="*/ 397 w 794"/>
                  <a:gd name="T1" fmla="*/ 585 h 585"/>
                  <a:gd name="T2" fmla="*/ 219 w 794"/>
                  <a:gd name="T3" fmla="*/ 512 h 585"/>
                  <a:gd name="T4" fmla="*/ 0 w 794"/>
                  <a:gd name="T5" fmla="*/ 293 h 585"/>
                  <a:gd name="T6" fmla="*/ 218 w 794"/>
                  <a:gd name="T7" fmla="*/ 73 h 585"/>
                  <a:gd name="T8" fmla="*/ 397 w 794"/>
                  <a:gd name="T9" fmla="*/ 0 h 585"/>
                  <a:gd name="T10" fmla="*/ 574 w 794"/>
                  <a:gd name="T11" fmla="*/ 72 h 585"/>
                  <a:gd name="T12" fmla="*/ 794 w 794"/>
                  <a:gd name="T13" fmla="*/ 291 h 585"/>
                  <a:gd name="T14" fmla="*/ 575 w 794"/>
                  <a:gd name="T15" fmla="*/ 511 h 585"/>
                  <a:gd name="T16" fmla="*/ 397 w 794"/>
                  <a:gd name="T17" fmla="*/ 585 h 585"/>
                  <a:gd name="T18" fmla="*/ 397 w 794"/>
                  <a:gd name="T19" fmla="*/ 585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4" h="585">
                    <a:moveTo>
                      <a:pt x="397" y="585"/>
                    </a:moveTo>
                    <a:cubicBezTo>
                      <a:pt x="330" y="585"/>
                      <a:pt x="267" y="559"/>
                      <a:pt x="219" y="512"/>
                    </a:cubicBezTo>
                    <a:cubicBezTo>
                      <a:pt x="0" y="293"/>
                      <a:pt x="0" y="293"/>
                      <a:pt x="0" y="293"/>
                    </a:cubicBezTo>
                    <a:cubicBezTo>
                      <a:pt x="218" y="73"/>
                      <a:pt x="218" y="73"/>
                      <a:pt x="218" y="73"/>
                    </a:cubicBezTo>
                    <a:cubicBezTo>
                      <a:pt x="266" y="26"/>
                      <a:pt x="329" y="0"/>
                      <a:pt x="397" y="0"/>
                    </a:cubicBezTo>
                    <a:cubicBezTo>
                      <a:pt x="464" y="0"/>
                      <a:pt x="527" y="25"/>
                      <a:pt x="574" y="72"/>
                    </a:cubicBezTo>
                    <a:cubicBezTo>
                      <a:pt x="794" y="291"/>
                      <a:pt x="794" y="291"/>
                      <a:pt x="794" y="291"/>
                    </a:cubicBezTo>
                    <a:cubicBezTo>
                      <a:pt x="575" y="511"/>
                      <a:pt x="575" y="511"/>
                      <a:pt x="575" y="511"/>
                    </a:cubicBezTo>
                    <a:cubicBezTo>
                      <a:pt x="528" y="558"/>
                      <a:pt x="464" y="585"/>
                      <a:pt x="397" y="585"/>
                    </a:cubicBezTo>
                    <a:cubicBezTo>
                      <a:pt x="397" y="585"/>
                      <a:pt x="397" y="585"/>
                      <a:pt x="397" y="585"/>
                    </a:cubicBezTo>
                    <a:close/>
                  </a:path>
                </a:pathLst>
              </a:custGeom>
              <a:solidFill>
                <a:srgbClr val="719AA4"/>
              </a:solidFill>
              <a:ln>
                <a:noFill/>
              </a:ln>
            </p:spPr>
            <p:txBody>
              <a:bodyPr anchor="ctr"/>
              <a:p>
                <a:pPr algn="ctr"/>
              </a:p>
            </p:txBody>
          </p:sp>
          <p:sp>
            <p:nvSpPr>
              <p:cNvPr id="24" name="任意多边形: 形状 14"/>
              <p:cNvSpPr/>
              <p:nvPr/>
            </p:nvSpPr>
            <p:spPr bwMode="auto">
              <a:xfrm>
                <a:off x="5335820" y="3240642"/>
                <a:ext cx="1524960" cy="2951014"/>
              </a:xfrm>
              <a:custGeom>
                <a:avLst/>
                <a:gdLst>
                  <a:gd name="T0" fmla="*/ 846 w 884"/>
                  <a:gd name="T1" fmla="*/ 289 h 1711"/>
                  <a:gd name="T2" fmla="*/ 846 w 884"/>
                  <a:gd name="T3" fmla="*/ 289 h 1711"/>
                  <a:gd name="T4" fmla="*/ 651 w 884"/>
                  <a:gd name="T5" fmla="*/ 208 h 1711"/>
                  <a:gd name="T6" fmla="*/ 442 w 884"/>
                  <a:gd name="T7" fmla="*/ 0 h 1711"/>
                  <a:gd name="T8" fmla="*/ 233 w 884"/>
                  <a:gd name="T9" fmla="*/ 208 h 1711"/>
                  <a:gd name="T10" fmla="*/ 38 w 884"/>
                  <a:gd name="T11" fmla="*/ 289 h 1711"/>
                  <a:gd name="T12" fmla="*/ 0 w 884"/>
                  <a:gd name="T13" fmla="*/ 286 h 1711"/>
                  <a:gd name="T14" fmla="*/ 162 w 884"/>
                  <a:gd name="T15" fmla="*/ 392 h 1711"/>
                  <a:gd name="T16" fmla="*/ 362 w 884"/>
                  <a:gd name="T17" fmla="*/ 663 h 1711"/>
                  <a:gd name="T18" fmla="*/ 421 w 884"/>
                  <a:gd name="T19" fmla="*/ 953 h 1711"/>
                  <a:gd name="T20" fmla="*/ 421 w 884"/>
                  <a:gd name="T21" fmla="*/ 953 h 1711"/>
                  <a:gd name="T22" fmla="*/ 421 w 884"/>
                  <a:gd name="T23" fmla="*/ 987 h 1711"/>
                  <a:gd name="T24" fmla="*/ 421 w 884"/>
                  <a:gd name="T25" fmla="*/ 987 h 1711"/>
                  <a:gd name="T26" fmla="*/ 421 w 884"/>
                  <a:gd name="T27" fmla="*/ 1491 h 1711"/>
                  <a:gd name="T28" fmla="*/ 271 w 884"/>
                  <a:gd name="T29" fmla="*/ 1681 h 1711"/>
                  <a:gd name="T30" fmla="*/ 269 w 884"/>
                  <a:gd name="T31" fmla="*/ 1681 h 1711"/>
                  <a:gd name="T32" fmla="*/ 269 w 884"/>
                  <a:gd name="T33" fmla="*/ 1711 h 1711"/>
                  <a:gd name="T34" fmla="*/ 611 w 884"/>
                  <a:gd name="T35" fmla="*/ 1711 h 1711"/>
                  <a:gd name="T36" fmla="*/ 611 w 884"/>
                  <a:gd name="T37" fmla="*/ 1681 h 1711"/>
                  <a:gd name="T38" fmla="*/ 610 w 884"/>
                  <a:gd name="T39" fmla="*/ 1681 h 1711"/>
                  <a:gd name="T40" fmla="*/ 463 w 884"/>
                  <a:gd name="T41" fmla="*/ 1508 h 1711"/>
                  <a:gd name="T42" fmla="*/ 463 w 884"/>
                  <a:gd name="T43" fmla="*/ 976 h 1711"/>
                  <a:gd name="T44" fmla="*/ 463 w 884"/>
                  <a:gd name="T45" fmla="*/ 976 h 1711"/>
                  <a:gd name="T46" fmla="*/ 463 w 884"/>
                  <a:gd name="T47" fmla="*/ 953 h 1711"/>
                  <a:gd name="T48" fmla="*/ 463 w 884"/>
                  <a:gd name="T49" fmla="*/ 953 h 1711"/>
                  <a:gd name="T50" fmla="*/ 522 w 884"/>
                  <a:gd name="T51" fmla="*/ 663 h 1711"/>
                  <a:gd name="T52" fmla="*/ 722 w 884"/>
                  <a:gd name="T53" fmla="*/ 392 h 1711"/>
                  <a:gd name="T54" fmla="*/ 884 w 884"/>
                  <a:gd name="T55" fmla="*/ 286 h 1711"/>
                  <a:gd name="T56" fmla="*/ 846 w 884"/>
                  <a:gd name="T57" fmla="*/ 289 h 1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84" h="1711">
                    <a:moveTo>
                      <a:pt x="846" y="289"/>
                    </a:moveTo>
                    <a:cubicBezTo>
                      <a:pt x="846" y="289"/>
                      <a:pt x="846" y="289"/>
                      <a:pt x="846" y="289"/>
                    </a:cubicBezTo>
                    <a:cubicBezTo>
                      <a:pt x="772" y="289"/>
                      <a:pt x="703" y="260"/>
                      <a:pt x="651" y="208"/>
                    </a:cubicBezTo>
                    <a:cubicBezTo>
                      <a:pt x="442" y="0"/>
                      <a:pt x="442" y="0"/>
                      <a:pt x="442" y="0"/>
                    </a:cubicBezTo>
                    <a:cubicBezTo>
                      <a:pt x="233" y="208"/>
                      <a:pt x="233" y="208"/>
                      <a:pt x="233" y="208"/>
                    </a:cubicBezTo>
                    <a:cubicBezTo>
                      <a:pt x="181" y="260"/>
                      <a:pt x="112" y="289"/>
                      <a:pt x="38" y="289"/>
                    </a:cubicBezTo>
                    <a:cubicBezTo>
                      <a:pt x="25" y="289"/>
                      <a:pt x="12" y="288"/>
                      <a:pt x="0" y="286"/>
                    </a:cubicBezTo>
                    <a:cubicBezTo>
                      <a:pt x="59" y="314"/>
                      <a:pt x="113" y="350"/>
                      <a:pt x="162" y="392"/>
                    </a:cubicBezTo>
                    <a:cubicBezTo>
                      <a:pt x="248" y="465"/>
                      <a:pt x="317" y="558"/>
                      <a:pt x="362" y="663"/>
                    </a:cubicBezTo>
                    <a:cubicBezTo>
                      <a:pt x="400" y="752"/>
                      <a:pt x="421" y="850"/>
                      <a:pt x="421" y="953"/>
                    </a:cubicBezTo>
                    <a:cubicBezTo>
                      <a:pt x="421" y="953"/>
                      <a:pt x="421" y="953"/>
                      <a:pt x="421" y="953"/>
                    </a:cubicBezTo>
                    <a:cubicBezTo>
                      <a:pt x="421" y="987"/>
                      <a:pt x="421" y="987"/>
                      <a:pt x="421" y="987"/>
                    </a:cubicBezTo>
                    <a:cubicBezTo>
                      <a:pt x="421" y="987"/>
                      <a:pt x="421" y="987"/>
                      <a:pt x="421" y="987"/>
                    </a:cubicBezTo>
                    <a:cubicBezTo>
                      <a:pt x="421" y="1491"/>
                      <a:pt x="421" y="1491"/>
                      <a:pt x="421" y="1491"/>
                    </a:cubicBezTo>
                    <a:cubicBezTo>
                      <a:pt x="402" y="1601"/>
                      <a:pt x="342" y="1681"/>
                      <a:pt x="271" y="1681"/>
                    </a:cubicBezTo>
                    <a:cubicBezTo>
                      <a:pt x="270" y="1681"/>
                      <a:pt x="270" y="1681"/>
                      <a:pt x="269" y="1681"/>
                    </a:cubicBezTo>
                    <a:cubicBezTo>
                      <a:pt x="269" y="1711"/>
                      <a:pt x="269" y="1711"/>
                      <a:pt x="269" y="1711"/>
                    </a:cubicBezTo>
                    <a:cubicBezTo>
                      <a:pt x="611" y="1711"/>
                      <a:pt x="611" y="1711"/>
                      <a:pt x="611" y="1711"/>
                    </a:cubicBezTo>
                    <a:cubicBezTo>
                      <a:pt x="611" y="1681"/>
                      <a:pt x="611" y="1681"/>
                      <a:pt x="611" y="1681"/>
                    </a:cubicBezTo>
                    <a:cubicBezTo>
                      <a:pt x="611" y="1681"/>
                      <a:pt x="610" y="1681"/>
                      <a:pt x="610" y="1681"/>
                    </a:cubicBezTo>
                    <a:cubicBezTo>
                      <a:pt x="543" y="1681"/>
                      <a:pt x="485" y="1609"/>
                      <a:pt x="463" y="1508"/>
                    </a:cubicBezTo>
                    <a:cubicBezTo>
                      <a:pt x="463" y="976"/>
                      <a:pt x="463" y="976"/>
                      <a:pt x="463" y="976"/>
                    </a:cubicBezTo>
                    <a:cubicBezTo>
                      <a:pt x="463" y="976"/>
                      <a:pt x="463" y="976"/>
                      <a:pt x="463" y="976"/>
                    </a:cubicBezTo>
                    <a:cubicBezTo>
                      <a:pt x="463" y="953"/>
                      <a:pt x="463" y="953"/>
                      <a:pt x="463" y="953"/>
                    </a:cubicBezTo>
                    <a:cubicBezTo>
                      <a:pt x="463" y="953"/>
                      <a:pt x="463" y="953"/>
                      <a:pt x="463" y="953"/>
                    </a:cubicBezTo>
                    <a:cubicBezTo>
                      <a:pt x="463" y="850"/>
                      <a:pt x="484" y="752"/>
                      <a:pt x="522" y="663"/>
                    </a:cubicBezTo>
                    <a:cubicBezTo>
                      <a:pt x="567" y="558"/>
                      <a:pt x="636" y="465"/>
                      <a:pt x="722" y="392"/>
                    </a:cubicBezTo>
                    <a:cubicBezTo>
                      <a:pt x="771" y="350"/>
                      <a:pt x="825" y="314"/>
                      <a:pt x="884" y="286"/>
                    </a:cubicBezTo>
                    <a:cubicBezTo>
                      <a:pt x="872" y="288"/>
                      <a:pt x="859" y="289"/>
                      <a:pt x="846" y="289"/>
                    </a:cubicBezTo>
                    <a:close/>
                  </a:path>
                </a:pathLst>
              </a:custGeom>
              <a:solidFill>
                <a:srgbClr val="D09401"/>
              </a:solidFill>
              <a:ln>
                <a:noFill/>
              </a:ln>
            </p:spPr>
            <p:txBody>
              <a:bodyPr anchor="ctr"/>
              <a:p>
                <a:pPr algn="ctr"/>
              </a:p>
            </p:txBody>
          </p:sp>
          <p:sp>
            <p:nvSpPr>
              <p:cNvPr id="25" name="任意多边形: 形状 15"/>
              <p:cNvSpPr/>
              <p:nvPr/>
            </p:nvSpPr>
            <p:spPr bwMode="auto">
              <a:xfrm>
                <a:off x="5937447" y="2285244"/>
                <a:ext cx="348913" cy="445066"/>
              </a:xfrm>
              <a:custGeom>
                <a:avLst/>
                <a:gdLst>
                  <a:gd name="connsiteX0" fmla="*/ 200339 w 472435"/>
                  <a:gd name="connsiteY0" fmla="*/ 503414 h 602629"/>
                  <a:gd name="connsiteX1" fmla="*/ 257705 w 472435"/>
                  <a:gd name="connsiteY1" fmla="*/ 602629 h 602629"/>
                  <a:gd name="connsiteX2" fmla="*/ 143177 w 472435"/>
                  <a:gd name="connsiteY2" fmla="*/ 602629 h 602629"/>
                  <a:gd name="connsiteX3" fmla="*/ 214730 w 472435"/>
                  <a:gd name="connsiteY3" fmla="*/ 495228 h 602629"/>
                  <a:gd name="connsiteX4" fmla="*/ 329258 w 472435"/>
                  <a:gd name="connsiteY4" fmla="*/ 495228 h 602629"/>
                  <a:gd name="connsiteX5" fmla="*/ 272097 w 472435"/>
                  <a:gd name="connsiteY5" fmla="*/ 594302 h 602629"/>
                  <a:gd name="connsiteX6" fmla="*/ 71483 w 472435"/>
                  <a:gd name="connsiteY6" fmla="*/ 495228 h 602629"/>
                  <a:gd name="connsiteX7" fmla="*/ 186011 w 472435"/>
                  <a:gd name="connsiteY7" fmla="*/ 495228 h 602629"/>
                  <a:gd name="connsiteX8" fmla="*/ 128850 w 472435"/>
                  <a:gd name="connsiteY8" fmla="*/ 594302 h 602629"/>
                  <a:gd name="connsiteX9" fmla="*/ 272097 w 472435"/>
                  <a:gd name="connsiteY9" fmla="*/ 379642 h 602629"/>
                  <a:gd name="connsiteX10" fmla="*/ 329258 w 472435"/>
                  <a:gd name="connsiteY10" fmla="*/ 478716 h 602629"/>
                  <a:gd name="connsiteX11" fmla="*/ 214730 w 472435"/>
                  <a:gd name="connsiteY11" fmla="*/ 478716 h 602629"/>
                  <a:gd name="connsiteX12" fmla="*/ 128850 w 472435"/>
                  <a:gd name="connsiteY12" fmla="*/ 379642 h 602629"/>
                  <a:gd name="connsiteX13" fmla="*/ 186011 w 472435"/>
                  <a:gd name="connsiteY13" fmla="*/ 478716 h 602629"/>
                  <a:gd name="connsiteX14" fmla="*/ 71483 w 472435"/>
                  <a:gd name="connsiteY14" fmla="*/ 478716 h 602629"/>
                  <a:gd name="connsiteX15" fmla="*/ 286213 w 472435"/>
                  <a:gd name="connsiteY15" fmla="*/ 371527 h 602629"/>
                  <a:gd name="connsiteX16" fmla="*/ 400952 w 472435"/>
                  <a:gd name="connsiteY16" fmla="*/ 371527 h 602629"/>
                  <a:gd name="connsiteX17" fmla="*/ 343583 w 472435"/>
                  <a:gd name="connsiteY17" fmla="*/ 470530 h 602629"/>
                  <a:gd name="connsiteX18" fmla="*/ 143177 w 472435"/>
                  <a:gd name="connsiteY18" fmla="*/ 371527 h 602629"/>
                  <a:gd name="connsiteX19" fmla="*/ 257705 w 472435"/>
                  <a:gd name="connsiteY19" fmla="*/ 371527 h 602629"/>
                  <a:gd name="connsiteX20" fmla="*/ 200339 w 472435"/>
                  <a:gd name="connsiteY20" fmla="*/ 470530 h 602629"/>
                  <a:gd name="connsiteX21" fmla="*/ 0 w 472435"/>
                  <a:gd name="connsiteY21" fmla="*/ 371527 h 602629"/>
                  <a:gd name="connsiteX22" fmla="*/ 114528 w 472435"/>
                  <a:gd name="connsiteY22" fmla="*/ 371527 h 602629"/>
                  <a:gd name="connsiteX23" fmla="*/ 57161 w 472435"/>
                  <a:gd name="connsiteY23" fmla="*/ 470530 h 602629"/>
                  <a:gd name="connsiteX24" fmla="*/ 343583 w 472435"/>
                  <a:gd name="connsiteY24" fmla="*/ 255941 h 602629"/>
                  <a:gd name="connsiteX25" fmla="*/ 400952 w 472435"/>
                  <a:gd name="connsiteY25" fmla="*/ 354944 h 602629"/>
                  <a:gd name="connsiteX26" fmla="*/ 286213 w 472435"/>
                  <a:gd name="connsiteY26" fmla="*/ 354944 h 602629"/>
                  <a:gd name="connsiteX27" fmla="*/ 200339 w 472435"/>
                  <a:gd name="connsiteY27" fmla="*/ 255941 h 602629"/>
                  <a:gd name="connsiteX28" fmla="*/ 257705 w 472435"/>
                  <a:gd name="connsiteY28" fmla="*/ 354944 h 602629"/>
                  <a:gd name="connsiteX29" fmla="*/ 143177 w 472435"/>
                  <a:gd name="connsiteY29" fmla="*/ 354944 h 602629"/>
                  <a:gd name="connsiteX30" fmla="*/ 57161 w 472435"/>
                  <a:gd name="connsiteY30" fmla="*/ 255941 h 602629"/>
                  <a:gd name="connsiteX31" fmla="*/ 114528 w 472435"/>
                  <a:gd name="connsiteY31" fmla="*/ 354944 h 602629"/>
                  <a:gd name="connsiteX32" fmla="*/ 0 w 472435"/>
                  <a:gd name="connsiteY32" fmla="*/ 354944 h 602629"/>
                  <a:gd name="connsiteX33" fmla="*/ 214730 w 472435"/>
                  <a:gd name="connsiteY33" fmla="*/ 247755 h 602629"/>
                  <a:gd name="connsiteX34" fmla="*/ 329258 w 472435"/>
                  <a:gd name="connsiteY34" fmla="*/ 247755 h 602629"/>
                  <a:gd name="connsiteX35" fmla="*/ 272097 w 472435"/>
                  <a:gd name="connsiteY35" fmla="*/ 346758 h 602629"/>
                  <a:gd name="connsiteX36" fmla="*/ 71483 w 472435"/>
                  <a:gd name="connsiteY36" fmla="*/ 247755 h 602629"/>
                  <a:gd name="connsiteX37" fmla="*/ 186011 w 472435"/>
                  <a:gd name="connsiteY37" fmla="*/ 247755 h 602629"/>
                  <a:gd name="connsiteX38" fmla="*/ 128850 w 472435"/>
                  <a:gd name="connsiteY38" fmla="*/ 346758 h 602629"/>
                  <a:gd name="connsiteX39" fmla="*/ 143177 w 472435"/>
                  <a:gd name="connsiteY39" fmla="*/ 123772 h 602629"/>
                  <a:gd name="connsiteX40" fmla="*/ 257705 w 472435"/>
                  <a:gd name="connsiteY40" fmla="*/ 123772 h 602629"/>
                  <a:gd name="connsiteX41" fmla="*/ 200339 w 472435"/>
                  <a:gd name="connsiteY41" fmla="*/ 222775 h 602629"/>
                  <a:gd name="connsiteX42" fmla="*/ 343583 w 472435"/>
                  <a:gd name="connsiteY42" fmla="*/ 8186 h 602629"/>
                  <a:gd name="connsiteX43" fmla="*/ 400952 w 472435"/>
                  <a:gd name="connsiteY43" fmla="*/ 107401 h 602629"/>
                  <a:gd name="connsiteX44" fmla="*/ 286213 w 472435"/>
                  <a:gd name="connsiteY44" fmla="*/ 107401 h 602629"/>
                  <a:gd name="connsiteX45" fmla="*/ 200339 w 472435"/>
                  <a:gd name="connsiteY45" fmla="*/ 8186 h 602629"/>
                  <a:gd name="connsiteX46" fmla="*/ 257705 w 472435"/>
                  <a:gd name="connsiteY46" fmla="*/ 107401 h 602629"/>
                  <a:gd name="connsiteX47" fmla="*/ 143177 w 472435"/>
                  <a:gd name="connsiteY47" fmla="*/ 107401 h 602629"/>
                  <a:gd name="connsiteX48" fmla="*/ 357907 w 472435"/>
                  <a:gd name="connsiteY48" fmla="*/ 0 h 602629"/>
                  <a:gd name="connsiteX49" fmla="*/ 472435 w 472435"/>
                  <a:gd name="connsiteY49" fmla="*/ 0 h 602629"/>
                  <a:gd name="connsiteX50" fmla="*/ 415069 w 472435"/>
                  <a:gd name="connsiteY50" fmla="*/ 99003 h 60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72435" h="602629">
                    <a:moveTo>
                      <a:pt x="200339" y="503414"/>
                    </a:moveTo>
                    <a:lnTo>
                      <a:pt x="257705" y="602629"/>
                    </a:lnTo>
                    <a:lnTo>
                      <a:pt x="143177" y="602629"/>
                    </a:lnTo>
                    <a:close/>
                    <a:moveTo>
                      <a:pt x="214730" y="495228"/>
                    </a:moveTo>
                    <a:lnTo>
                      <a:pt x="329258" y="495228"/>
                    </a:lnTo>
                    <a:lnTo>
                      <a:pt x="272097" y="594302"/>
                    </a:lnTo>
                    <a:close/>
                    <a:moveTo>
                      <a:pt x="71483" y="495228"/>
                    </a:moveTo>
                    <a:lnTo>
                      <a:pt x="186011" y="495228"/>
                    </a:lnTo>
                    <a:lnTo>
                      <a:pt x="128850" y="594302"/>
                    </a:lnTo>
                    <a:close/>
                    <a:moveTo>
                      <a:pt x="272097" y="379642"/>
                    </a:moveTo>
                    <a:lnTo>
                      <a:pt x="329258" y="478716"/>
                    </a:lnTo>
                    <a:lnTo>
                      <a:pt x="214730" y="478716"/>
                    </a:lnTo>
                    <a:close/>
                    <a:moveTo>
                      <a:pt x="128850" y="379642"/>
                    </a:moveTo>
                    <a:lnTo>
                      <a:pt x="186011" y="478716"/>
                    </a:lnTo>
                    <a:lnTo>
                      <a:pt x="71483" y="478716"/>
                    </a:lnTo>
                    <a:close/>
                    <a:moveTo>
                      <a:pt x="286213" y="371527"/>
                    </a:moveTo>
                    <a:lnTo>
                      <a:pt x="400952" y="371527"/>
                    </a:lnTo>
                    <a:lnTo>
                      <a:pt x="343583" y="470530"/>
                    </a:lnTo>
                    <a:close/>
                    <a:moveTo>
                      <a:pt x="143177" y="371527"/>
                    </a:moveTo>
                    <a:lnTo>
                      <a:pt x="257705" y="371527"/>
                    </a:lnTo>
                    <a:lnTo>
                      <a:pt x="200339" y="470530"/>
                    </a:lnTo>
                    <a:close/>
                    <a:moveTo>
                      <a:pt x="0" y="371527"/>
                    </a:moveTo>
                    <a:lnTo>
                      <a:pt x="114528" y="371527"/>
                    </a:lnTo>
                    <a:lnTo>
                      <a:pt x="57161" y="470530"/>
                    </a:lnTo>
                    <a:close/>
                    <a:moveTo>
                      <a:pt x="343583" y="255941"/>
                    </a:moveTo>
                    <a:lnTo>
                      <a:pt x="400952" y="354944"/>
                    </a:lnTo>
                    <a:lnTo>
                      <a:pt x="286213" y="354944"/>
                    </a:lnTo>
                    <a:close/>
                    <a:moveTo>
                      <a:pt x="200339" y="255941"/>
                    </a:moveTo>
                    <a:lnTo>
                      <a:pt x="257705" y="354944"/>
                    </a:lnTo>
                    <a:lnTo>
                      <a:pt x="143177" y="354944"/>
                    </a:lnTo>
                    <a:close/>
                    <a:moveTo>
                      <a:pt x="57161" y="255941"/>
                    </a:moveTo>
                    <a:lnTo>
                      <a:pt x="114528" y="354944"/>
                    </a:lnTo>
                    <a:lnTo>
                      <a:pt x="0" y="354944"/>
                    </a:lnTo>
                    <a:close/>
                    <a:moveTo>
                      <a:pt x="214730" y="247755"/>
                    </a:moveTo>
                    <a:lnTo>
                      <a:pt x="329258" y="247755"/>
                    </a:lnTo>
                    <a:lnTo>
                      <a:pt x="272097" y="346758"/>
                    </a:lnTo>
                    <a:close/>
                    <a:moveTo>
                      <a:pt x="71483" y="247755"/>
                    </a:moveTo>
                    <a:lnTo>
                      <a:pt x="186011" y="247755"/>
                    </a:lnTo>
                    <a:lnTo>
                      <a:pt x="128850" y="346758"/>
                    </a:lnTo>
                    <a:close/>
                    <a:moveTo>
                      <a:pt x="143177" y="123772"/>
                    </a:moveTo>
                    <a:lnTo>
                      <a:pt x="257705" y="123772"/>
                    </a:lnTo>
                    <a:lnTo>
                      <a:pt x="200339" y="222775"/>
                    </a:lnTo>
                    <a:close/>
                    <a:moveTo>
                      <a:pt x="343583" y="8186"/>
                    </a:moveTo>
                    <a:lnTo>
                      <a:pt x="400952" y="107401"/>
                    </a:lnTo>
                    <a:lnTo>
                      <a:pt x="286213" y="107401"/>
                    </a:lnTo>
                    <a:close/>
                    <a:moveTo>
                      <a:pt x="200339" y="8186"/>
                    </a:moveTo>
                    <a:lnTo>
                      <a:pt x="257705" y="107401"/>
                    </a:lnTo>
                    <a:lnTo>
                      <a:pt x="143177" y="107401"/>
                    </a:lnTo>
                    <a:close/>
                    <a:moveTo>
                      <a:pt x="357907" y="0"/>
                    </a:moveTo>
                    <a:lnTo>
                      <a:pt x="472435" y="0"/>
                    </a:lnTo>
                    <a:lnTo>
                      <a:pt x="415069" y="9900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p>
                <a:pPr algn="ctr"/>
              </a:p>
            </p:txBody>
          </p:sp>
          <p:sp>
            <p:nvSpPr>
              <p:cNvPr id="26" name="任意多边形: 形状 16"/>
              <p:cNvSpPr/>
              <p:nvPr/>
            </p:nvSpPr>
            <p:spPr bwMode="auto">
              <a:xfrm>
                <a:off x="5157618" y="2922687"/>
                <a:ext cx="481760" cy="550805"/>
              </a:xfrm>
              <a:custGeom>
                <a:avLst/>
                <a:gdLst>
                  <a:gd name="connsiteX0" fmla="*/ 130750 w 530706"/>
                  <a:gd name="connsiteY0" fmla="*/ 205126 h 606765"/>
                  <a:gd name="connsiteX1" fmla="*/ 149799 w 530706"/>
                  <a:gd name="connsiteY1" fmla="*/ 215345 h 606765"/>
                  <a:gd name="connsiteX2" fmla="*/ 139562 w 530706"/>
                  <a:gd name="connsiteY2" fmla="*/ 234361 h 606765"/>
                  <a:gd name="connsiteX3" fmla="*/ 88469 w 530706"/>
                  <a:gd name="connsiteY3" fmla="*/ 293986 h 606765"/>
                  <a:gd name="connsiteX4" fmla="*/ 90249 w 530706"/>
                  <a:gd name="connsiteY4" fmla="*/ 406217 h 606765"/>
                  <a:gd name="connsiteX5" fmla="*/ 79924 w 530706"/>
                  <a:gd name="connsiteY5" fmla="*/ 425233 h 606765"/>
                  <a:gd name="connsiteX6" fmla="*/ 75562 w 530706"/>
                  <a:gd name="connsiteY6" fmla="*/ 425855 h 606765"/>
                  <a:gd name="connsiteX7" fmla="*/ 60875 w 530706"/>
                  <a:gd name="connsiteY7" fmla="*/ 414925 h 606765"/>
                  <a:gd name="connsiteX8" fmla="*/ 59273 w 530706"/>
                  <a:gd name="connsiteY8" fmla="*/ 284834 h 606765"/>
                  <a:gd name="connsiteX9" fmla="*/ 130750 w 530706"/>
                  <a:gd name="connsiteY9" fmla="*/ 205126 h 606765"/>
                  <a:gd name="connsiteX10" fmla="*/ 157551 w 530706"/>
                  <a:gd name="connsiteY10" fmla="*/ 181648 h 606765"/>
                  <a:gd name="connsiteX11" fmla="*/ 125054 w 530706"/>
                  <a:gd name="connsiteY11" fmla="*/ 186186 h 606765"/>
                  <a:gd name="connsiteX12" fmla="*/ 41934 w 530706"/>
                  <a:gd name="connsiteY12" fmla="*/ 420651 h 606765"/>
                  <a:gd name="connsiteX13" fmla="*/ 240479 w 530706"/>
                  <a:gd name="connsiteY13" fmla="*/ 570946 h 606765"/>
                  <a:gd name="connsiteX14" fmla="*/ 257833 w 530706"/>
                  <a:gd name="connsiteY14" fmla="*/ 564014 h 606765"/>
                  <a:gd name="connsiteX15" fmla="*/ 264686 w 530706"/>
                  <a:gd name="connsiteY15" fmla="*/ 562414 h 606765"/>
                  <a:gd name="connsiteX16" fmla="*/ 271716 w 530706"/>
                  <a:gd name="connsiteY16" fmla="*/ 564103 h 606765"/>
                  <a:gd name="connsiteX17" fmla="*/ 290227 w 530706"/>
                  <a:gd name="connsiteY17" fmla="*/ 571568 h 606765"/>
                  <a:gd name="connsiteX18" fmla="*/ 404851 w 530706"/>
                  <a:gd name="connsiteY18" fmla="*/ 546149 h 606765"/>
                  <a:gd name="connsiteX19" fmla="*/ 488683 w 530706"/>
                  <a:gd name="connsiteY19" fmla="*/ 421273 h 606765"/>
                  <a:gd name="connsiteX20" fmla="*/ 405652 w 530706"/>
                  <a:gd name="connsiteY20" fmla="*/ 186808 h 606765"/>
                  <a:gd name="connsiteX21" fmla="*/ 276522 w 530706"/>
                  <a:gd name="connsiteY21" fmla="*/ 224049 h 606765"/>
                  <a:gd name="connsiteX22" fmla="*/ 265665 w 530706"/>
                  <a:gd name="connsiteY22" fmla="*/ 228493 h 606765"/>
                  <a:gd name="connsiteX23" fmla="*/ 255341 w 530706"/>
                  <a:gd name="connsiteY23" fmla="*/ 224493 h 606765"/>
                  <a:gd name="connsiteX24" fmla="*/ 157551 w 530706"/>
                  <a:gd name="connsiteY24" fmla="*/ 181648 h 606765"/>
                  <a:gd name="connsiteX25" fmla="*/ 318527 w 530706"/>
                  <a:gd name="connsiteY25" fmla="*/ 31091 h 606765"/>
                  <a:gd name="connsiteX26" fmla="*/ 260948 w 530706"/>
                  <a:gd name="connsiteY26" fmla="*/ 50645 h 606765"/>
                  <a:gd name="connsiteX27" fmla="*/ 241369 w 530706"/>
                  <a:gd name="connsiteY27" fmla="*/ 108150 h 606765"/>
                  <a:gd name="connsiteX28" fmla="*/ 298859 w 530706"/>
                  <a:gd name="connsiteY28" fmla="*/ 88507 h 606765"/>
                  <a:gd name="connsiteX29" fmla="*/ 318527 w 530706"/>
                  <a:gd name="connsiteY29" fmla="*/ 31091 h 606765"/>
                  <a:gd name="connsiteX30" fmla="*/ 335436 w 530706"/>
                  <a:gd name="connsiteY30" fmla="*/ 3361 h 606765"/>
                  <a:gd name="connsiteX31" fmla="*/ 346293 w 530706"/>
                  <a:gd name="connsiteY31" fmla="*/ 14115 h 606765"/>
                  <a:gd name="connsiteX32" fmla="*/ 320574 w 530706"/>
                  <a:gd name="connsiteY32" fmla="*/ 110194 h 606765"/>
                  <a:gd name="connsiteX33" fmla="*/ 260681 w 530706"/>
                  <a:gd name="connsiteY33" fmla="*/ 138636 h 606765"/>
                  <a:gd name="connsiteX34" fmla="*/ 278035 w 530706"/>
                  <a:gd name="connsiteY34" fmla="*/ 183875 h 606765"/>
                  <a:gd name="connsiteX35" fmla="*/ 414374 w 530706"/>
                  <a:gd name="connsiteY35" fmla="*/ 157567 h 606765"/>
                  <a:gd name="connsiteX36" fmla="*/ 516094 w 530706"/>
                  <a:gd name="connsiteY36" fmla="*/ 260401 h 606765"/>
                  <a:gd name="connsiteX37" fmla="*/ 518051 w 530706"/>
                  <a:gd name="connsiteY37" fmla="*/ 430072 h 606765"/>
                  <a:gd name="connsiteX38" fmla="*/ 423006 w 530706"/>
                  <a:gd name="connsiteY38" fmla="*/ 570769 h 606765"/>
                  <a:gd name="connsiteX39" fmla="*/ 321820 w 530706"/>
                  <a:gd name="connsiteY39" fmla="*/ 606765 h 606765"/>
                  <a:gd name="connsiteX40" fmla="*/ 281417 w 530706"/>
                  <a:gd name="connsiteY40" fmla="*/ 600810 h 606765"/>
                  <a:gd name="connsiteX41" fmla="*/ 264597 w 530706"/>
                  <a:gd name="connsiteY41" fmla="*/ 594588 h 606765"/>
                  <a:gd name="connsiteX42" fmla="*/ 249201 w 530706"/>
                  <a:gd name="connsiteY42" fmla="*/ 600188 h 606765"/>
                  <a:gd name="connsiteX43" fmla="*/ 107612 w 530706"/>
                  <a:gd name="connsiteY43" fmla="*/ 570146 h 606765"/>
                  <a:gd name="connsiteX44" fmla="*/ 12655 w 530706"/>
                  <a:gd name="connsiteY44" fmla="*/ 429450 h 606765"/>
                  <a:gd name="connsiteX45" fmla="*/ 14612 w 530706"/>
                  <a:gd name="connsiteY45" fmla="*/ 259779 h 606765"/>
                  <a:gd name="connsiteX46" fmla="*/ 116244 w 530706"/>
                  <a:gd name="connsiteY46" fmla="*/ 156945 h 606765"/>
                  <a:gd name="connsiteX47" fmla="*/ 245018 w 530706"/>
                  <a:gd name="connsiteY47" fmla="*/ 178187 h 606765"/>
                  <a:gd name="connsiteX48" fmla="*/ 133153 w 530706"/>
                  <a:gd name="connsiteY48" fmla="*/ 96151 h 606765"/>
                  <a:gd name="connsiteX49" fmla="*/ 117846 w 530706"/>
                  <a:gd name="connsiteY49" fmla="*/ 80864 h 606765"/>
                  <a:gd name="connsiteX50" fmla="*/ 133153 w 530706"/>
                  <a:gd name="connsiteY50" fmla="*/ 65665 h 606765"/>
                  <a:gd name="connsiteX51" fmla="*/ 210933 w 530706"/>
                  <a:gd name="connsiteY51" fmla="*/ 87796 h 606765"/>
                  <a:gd name="connsiteX52" fmla="*/ 239323 w 530706"/>
                  <a:gd name="connsiteY52" fmla="*/ 29047 h 606765"/>
                  <a:gd name="connsiteX53" fmla="*/ 335436 w 530706"/>
                  <a:gd name="connsiteY53" fmla="*/ 3361 h 60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30706" h="606765">
                    <a:moveTo>
                      <a:pt x="130750" y="205126"/>
                    </a:moveTo>
                    <a:cubicBezTo>
                      <a:pt x="138850" y="202727"/>
                      <a:pt x="147396" y="207259"/>
                      <a:pt x="149799" y="215345"/>
                    </a:cubicBezTo>
                    <a:cubicBezTo>
                      <a:pt x="152202" y="223431"/>
                      <a:pt x="147574" y="231962"/>
                      <a:pt x="139562" y="234361"/>
                    </a:cubicBezTo>
                    <a:cubicBezTo>
                      <a:pt x="116419" y="241292"/>
                      <a:pt x="98350" y="262441"/>
                      <a:pt x="88469" y="293986"/>
                    </a:cubicBezTo>
                    <a:cubicBezTo>
                      <a:pt x="78144" y="327131"/>
                      <a:pt x="78767" y="368007"/>
                      <a:pt x="90249" y="406217"/>
                    </a:cubicBezTo>
                    <a:cubicBezTo>
                      <a:pt x="92653" y="414303"/>
                      <a:pt x="88024" y="422834"/>
                      <a:pt x="79924" y="425233"/>
                    </a:cubicBezTo>
                    <a:cubicBezTo>
                      <a:pt x="78500" y="425677"/>
                      <a:pt x="76987" y="425855"/>
                      <a:pt x="75562" y="425855"/>
                    </a:cubicBezTo>
                    <a:cubicBezTo>
                      <a:pt x="68975" y="425855"/>
                      <a:pt x="62834" y="421590"/>
                      <a:pt x="60875" y="414925"/>
                    </a:cubicBezTo>
                    <a:cubicBezTo>
                      <a:pt x="47523" y="370495"/>
                      <a:pt x="46989" y="324288"/>
                      <a:pt x="59273" y="284834"/>
                    </a:cubicBezTo>
                    <a:cubicBezTo>
                      <a:pt x="72002" y="243958"/>
                      <a:pt x="98083" y="214901"/>
                      <a:pt x="130750" y="205126"/>
                    </a:cubicBezTo>
                    <a:close/>
                    <a:moveTo>
                      <a:pt x="157551" y="181648"/>
                    </a:moveTo>
                    <a:cubicBezTo>
                      <a:pt x="146518" y="181536"/>
                      <a:pt x="135622" y="183031"/>
                      <a:pt x="125054" y="186186"/>
                    </a:cubicBezTo>
                    <a:cubicBezTo>
                      <a:pt x="47452" y="209384"/>
                      <a:pt x="10163" y="314617"/>
                      <a:pt x="41934" y="420651"/>
                    </a:cubicBezTo>
                    <a:cubicBezTo>
                      <a:pt x="73794" y="526773"/>
                      <a:pt x="162788" y="594144"/>
                      <a:pt x="240479" y="570946"/>
                    </a:cubicBezTo>
                    <a:cubicBezTo>
                      <a:pt x="246442" y="569169"/>
                      <a:pt x="252227" y="566858"/>
                      <a:pt x="257833" y="564014"/>
                    </a:cubicBezTo>
                    <a:cubicBezTo>
                      <a:pt x="260058" y="562947"/>
                      <a:pt x="262372" y="562414"/>
                      <a:pt x="264686" y="562414"/>
                    </a:cubicBezTo>
                    <a:cubicBezTo>
                      <a:pt x="267089" y="562414"/>
                      <a:pt x="269491" y="562947"/>
                      <a:pt x="271716" y="564103"/>
                    </a:cubicBezTo>
                    <a:cubicBezTo>
                      <a:pt x="277679" y="567124"/>
                      <a:pt x="283908" y="569702"/>
                      <a:pt x="290227" y="571568"/>
                    </a:cubicBezTo>
                    <a:cubicBezTo>
                      <a:pt x="327071" y="582590"/>
                      <a:pt x="367741" y="573524"/>
                      <a:pt x="404851" y="546149"/>
                    </a:cubicBezTo>
                    <a:cubicBezTo>
                      <a:pt x="443297" y="517796"/>
                      <a:pt x="473110" y="473445"/>
                      <a:pt x="488683" y="421273"/>
                    </a:cubicBezTo>
                    <a:cubicBezTo>
                      <a:pt x="520543" y="315239"/>
                      <a:pt x="483255" y="210006"/>
                      <a:pt x="405652" y="186808"/>
                    </a:cubicBezTo>
                    <a:cubicBezTo>
                      <a:pt x="363825" y="174276"/>
                      <a:pt x="316747" y="187875"/>
                      <a:pt x="276522" y="224049"/>
                    </a:cubicBezTo>
                    <a:cubicBezTo>
                      <a:pt x="273763" y="226804"/>
                      <a:pt x="269936" y="228493"/>
                      <a:pt x="265665" y="228493"/>
                    </a:cubicBezTo>
                    <a:cubicBezTo>
                      <a:pt x="261749" y="228493"/>
                      <a:pt x="258100" y="226982"/>
                      <a:pt x="255341" y="224493"/>
                    </a:cubicBezTo>
                    <a:cubicBezTo>
                      <a:pt x="224972" y="196763"/>
                      <a:pt x="190648" y="181981"/>
                      <a:pt x="157551" y="181648"/>
                    </a:cubicBezTo>
                    <a:close/>
                    <a:moveTo>
                      <a:pt x="318527" y="31091"/>
                    </a:moveTo>
                    <a:cubicBezTo>
                      <a:pt x="297525" y="28425"/>
                      <a:pt x="276166" y="35535"/>
                      <a:pt x="260948" y="50645"/>
                    </a:cubicBezTo>
                    <a:cubicBezTo>
                      <a:pt x="245819" y="65843"/>
                      <a:pt x="238700" y="87174"/>
                      <a:pt x="241369" y="108150"/>
                    </a:cubicBezTo>
                    <a:cubicBezTo>
                      <a:pt x="262372" y="110816"/>
                      <a:pt x="283730" y="103706"/>
                      <a:pt x="298859" y="88507"/>
                    </a:cubicBezTo>
                    <a:cubicBezTo>
                      <a:pt x="314077" y="73398"/>
                      <a:pt x="321197" y="52067"/>
                      <a:pt x="318527" y="31091"/>
                    </a:cubicBezTo>
                    <a:close/>
                    <a:moveTo>
                      <a:pt x="335436" y="3361"/>
                    </a:moveTo>
                    <a:cubicBezTo>
                      <a:pt x="340776" y="4783"/>
                      <a:pt x="344869" y="8871"/>
                      <a:pt x="346293" y="14115"/>
                    </a:cubicBezTo>
                    <a:cubicBezTo>
                      <a:pt x="355460" y="48334"/>
                      <a:pt x="345581" y="85130"/>
                      <a:pt x="320574" y="110194"/>
                    </a:cubicBezTo>
                    <a:cubicBezTo>
                      <a:pt x="304288" y="126459"/>
                      <a:pt x="283019" y="136236"/>
                      <a:pt x="260681" y="138636"/>
                    </a:cubicBezTo>
                    <a:cubicBezTo>
                      <a:pt x="268779" y="152501"/>
                      <a:pt x="274742" y="167699"/>
                      <a:pt x="278035" y="183875"/>
                    </a:cubicBezTo>
                    <a:cubicBezTo>
                      <a:pt x="321375" y="153834"/>
                      <a:pt x="369788" y="144235"/>
                      <a:pt x="414374" y="157567"/>
                    </a:cubicBezTo>
                    <a:cubicBezTo>
                      <a:pt x="460650" y="171343"/>
                      <a:pt x="496782" y="207873"/>
                      <a:pt x="516094" y="260401"/>
                    </a:cubicBezTo>
                    <a:cubicBezTo>
                      <a:pt x="534871" y="311418"/>
                      <a:pt x="535583" y="371589"/>
                      <a:pt x="518051" y="430072"/>
                    </a:cubicBezTo>
                    <a:cubicBezTo>
                      <a:pt x="500520" y="488466"/>
                      <a:pt x="466791" y="538505"/>
                      <a:pt x="423006" y="570769"/>
                    </a:cubicBezTo>
                    <a:cubicBezTo>
                      <a:pt x="390879" y="594499"/>
                      <a:pt x="355994" y="606765"/>
                      <a:pt x="321820" y="606765"/>
                    </a:cubicBezTo>
                    <a:cubicBezTo>
                      <a:pt x="308204" y="606765"/>
                      <a:pt x="294677" y="604810"/>
                      <a:pt x="281417" y="600810"/>
                    </a:cubicBezTo>
                    <a:cubicBezTo>
                      <a:pt x="275721" y="599121"/>
                      <a:pt x="270114" y="597077"/>
                      <a:pt x="264597" y="594588"/>
                    </a:cubicBezTo>
                    <a:cubicBezTo>
                      <a:pt x="259613" y="596721"/>
                      <a:pt x="254451" y="598677"/>
                      <a:pt x="249201" y="600188"/>
                    </a:cubicBezTo>
                    <a:cubicBezTo>
                      <a:pt x="202924" y="614053"/>
                      <a:pt x="152642" y="603387"/>
                      <a:pt x="107612" y="570146"/>
                    </a:cubicBezTo>
                    <a:cubicBezTo>
                      <a:pt x="63916" y="537883"/>
                      <a:pt x="30186" y="487844"/>
                      <a:pt x="12655" y="429450"/>
                    </a:cubicBezTo>
                    <a:cubicBezTo>
                      <a:pt x="-4877" y="370967"/>
                      <a:pt x="-4165" y="310707"/>
                      <a:pt x="14612" y="259779"/>
                    </a:cubicBezTo>
                    <a:cubicBezTo>
                      <a:pt x="33924" y="207251"/>
                      <a:pt x="70056" y="170721"/>
                      <a:pt x="116244" y="156945"/>
                    </a:cubicBezTo>
                    <a:cubicBezTo>
                      <a:pt x="158338" y="144324"/>
                      <a:pt x="203725" y="152145"/>
                      <a:pt x="245018" y="178187"/>
                    </a:cubicBezTo>
                    <a:cubicBezTo>
                      <a:pt x="230067" y="130725"/>
                      <a:pt x="185570" y="96151"/>
                      <a:pt x="133153" y="96151"/>
                    </a:cubicBezTo>
                    <a:cubicBezTo>
                      <a:pt x="124698" y="96151"/>
                      <a:pt x="117846" y="89307"/>
                      <a:pt x="117846" y="80864"/>
                    </a:cubicBezTo>
                    <a:cubicBezTo>
                      <a:pt x="117846" y="72509"/>
                      <a:pt x="124698" y="65665"/>
                      <a:pt x="133153" y="65665"/>
                    </a:cubicBezTo>
                    <a:cubicBezTo>
                      <a:pt x="161720" y="65665"/>
                      <a:pt x="188329" y="73753"/>
                      <a:pt x="210933" y="87796"/>
                    </a:cubicBezTo>
                    <a:cubicBezTo>
                      <a:pt x="213514" y="65843"/>
                      <a:pt x="223304" y="45045"/>
                      <a:pt x="239323" y="29047"/>
                    </a:cubicBezTo>
                    <a:cubicBezTo>
                      <a:pt x="264419" y="4072"/>
                      <a:pt x="301262" y="-5794"/>
                      <a:pt x="335436" y="3361"/>
                    </a:cubicBezTo>
                    <a:close/>
                  </a:path>
                </a:pathLst>
              </a:custGeom>
              <a:solidFill>
                <a:schemeClr val="bg1"/>
              </a:solidFill>
              <a:ln>
                <a:noFill/>
              </a:ln>
            </p:spPr>
            <p:txBody>
              <a:bodyPr anchor="ctr"/>
              <a:p>
                <a:pPr algn="ctr"/>
              </a:p>
            </p:txBody>
          </p:sp>
          <p:grpSp>
            <p:nvGrpSpPr>
              <p:cNvPr id="27" name="组合 26"/>
              <p:cNvGrpSpPr/>
              <p:nvPr/>
            </p:nvGrpSpPr>
            <p:grpSpPr>
              <a:xfrm>
                <a:off x="6600980" y="2808812"/>
                <a:ext cx="385344" cy="648417"/>
                <a:chOff x="1906438" y="2121564"/>
                <a:chExt cx="980657" cy="1650186"/>
              </a:xfrm>
              <a:solidFill>
                <a:schemeClr val="bg1"/>
              </a:solidFill>
            </p:grpSpPr>
            <p:sp>
              <p:nvSpPr>
                <p:cNvPr id="28" name="任意多边形: 形状 19"/>
                <p:cNvSpPr/>
                <p:nvPr/>
              </p:nvSpPr>
              <p:spPr bwMode="auto">
                <a:xfrm>
                  <a:off x="2559666" y="2121564"/>
                  <a:ext cx="47396" cy="66675"/>
                </a:xfrm>
                <a:custGeom>
                  <a:avLst/>
                  <a:gdLst>
                    <a:gd name="connsiteX0" fmla="*/ 210567 w 430943"/>
                    <a:gd name="connsiteY0" fmla="*/ 385640 h 606228"/>
                    <a:gd name="connsiteX1" fmla="*/ 247967 w 430943"/>
                    <a:gd name="connsiteY1" fmla="*/ 385640 h 606228"/>
                    <a:gd name="connsiteX2" fmla="*/ 247967 w 430943"/>
                    <a:gd name="connsiteY2" fmla="*/ 435459 h 606228"/>
                    <a:gd name="connsiteX3" fmla="*/ 210567 w 430943"/>
                    <a:gd name="connsiteY3" fmla="*/ 435459 h 606228"/>
                    <a:gd name="connsiteX4" fmla="*/ 280427 w 430943"/>
                    <a:gd name="connsiteY4" fmla="*/ 304208 h 606228"/>
                    <a:gd name="connsiteX5" fmla="*/ 317827 w 430943"/>
                    <a:gd name="connsiteY5" fmla="*/ 304208 h 606228"/>
                    <a:gd name="connsiteX6" fmla="*/ 317827 w 430943"/>
                    <a:gd name="connsiteY6" fmla="*/ 354098 h 606228"/>
                    <a:gd name="connsiteX7" fmla="*/ 280427 w 430943"/>
                    <a:gd name="connsiteY7" fmla="*/ 354098 h 606228"/>
                    <a:gd name="connsiteX8" fmla="*/ 123207 w 430943"/>
                    <a:gd name="connsiteY8" fmla="*/ 249167 h 606228"/>
                    <a:gd name="connsiteX9" fmla="*/ 160607 w 430943"/>
                    <a:gd name="connsiteY9" fmla="*/ 249167 h 606228"/>
                    <a:gd name="connsiteX10" fmla="*/ 160607 w 430943"/>
                    <a:gd name="connsiteY10" fmla="*/ 298916 h 606228"/>
                    <a:gd name="connsiteX11" fmla="*/ 123207 w 430943"/>
                    <a:gd name="connsiteY11" fmla="*/ 298916 h 606228"/>
                    <a:gd name="connsiteX12" fmla="*/ 123260 w 430943"/>
                    <a:gd name="connsiteY12" fmla="*/ 195726 h 606228"/>
                    <a:gd name="connsiteX13" fmla="*/ 37408 w 430943"/>
                    <a:gd name="connsiteY13" fmla="*/ 281543 h 606228"/>
                    <a:gd name="connsiteX14" fmla="*/ 48070 w 430943"/>
                    <a:gd name="connsiteY14" fmla="*/ 323004 h 606228"/>
                    <a:gd name="connsiteX15" fmla="*/ 169646 w 430943"/>
                    <a:gd name="connsiteY15" fmla="*/ 541889 h 606228"/>
                    <a:gd name="connsiteX16" fmla="*/ 215471 w 430943"/>
                    <a:gd name="connsiteY16" fmla="*/ 568876 h 606228"/>
                    <a:gd name="connsiteX17" fmla="*/ 261297 w 430943"/>
                    <a:gd name="connsiteY17" fmla="*/ 541889 h 606228"/>
                    <a:gd name="connsiteX18" fmla="*/ 382873 w 430943"/>
                    <a:gd name="connsiteY18" fmla="*/ 323004 h 606228"/>
                    <a:gd name="connsiteX19" fmla="*/ 393535 w 430943"/>
                    <a:gd name="connsiteY19" fmla="*/ 281543 h 606228"/>
                    <a:gd name="connsiteX20" fmla="*/ 307683 w 430943"/>
                    <a:gd name="connsiteY20" fmla="*/ 195726 h 606228"/>
                    <a:gd name="connsiteX21" fmla="*/ 215471 w 430943"/>
                    <a:gd name="connsiteY21" fmla="*/ 42768 h 606228"/>
                    <a:gd name="connsiteX22" fmla="*/ 177596 w 430943"/>
                    <a:gd name="connsiteY22" fmla="*/ 94128 h 606228"/>
                    <a:gd name="connsiteX23" fmla="*/ 171330 w 430943"/>
                    <a:gd name="connsiteY23" fmla="*/ 113458 h 606228"/>
                    <a:gd name="connsiteX24" fmla="*/ 152532 w 430943"/>
                    <a:gd name="connsiteY24" fmla="*/ 105520 h 606228"/>
                    <a:gd name="connsiteX25" fmla="*/ 114002 w 430943"/>
                    <a:gd name="connsiteY25" fmla="*/ 100198 h 606228"/>
                    <a:gd name="connsiteX26" fmla="*/ 131583 w 430943"/>
                    <a:gd name="connsiteY26" fmla="*/ 158374 h 606228"/>
                    <a:gd name="connsiteX27" fmla="*/ 299360 w 430943"/>
                    <a:gd name="connsiteY27" fmla="*/ 158374 h 606228"/>
                    <a:gd name="connsiteX28" fmla="*/ 316941 w 430943"/>
                    <a:gd name="connsiteY28" fmla="*/ 100198 h 606228"/>
                    <a:gd name="connsiteX29" fmla="*/ 278411 w 430943"/>
                    <a:gd name="connsiteY29" fmla="*/ 105520 h 606228"/>
                    <a:gd name="connsiteX30" fmla="*/ 259613 w 430943"/>
                    <a:gd name="connsiteY30" fmla="*/ 113458 h 606228"/>
                    <a:gd name="connsiteX31" fmla="*/ 253347 w 430943"/>
                    <a:gd name="connsiteY31" fmla="*/ 94128 h 606228"/>
                    <a:gd name="connsiteX32" fmla="*/ 215471 w 430943"/>
                    <a:gd name="connsiteY32" fmla="*/ 42768 h 606228"/>
                    <a:gd name="connsiteX33" fmla="*/ 215471 w 430943"/>
                    <a:gd name="connsiteY33" fmla="*/ 0 h 606228"/>
                    <a:gd name="connsiteX34" fmla="*/ 224075 w 430943"/>
                    <a:gd name="connsiteY34" fmla="*/ 4482 h 606228"/>
                    <a:gd name="connsiteX35" fmla="*/ 281871 w 430943"/>
                    <a:gd name="connsiteY35" fmla="*/ 65086 h 606228"/>
                    <a:gd name="connsiteX36" fmla="*/ 338077 w 430943"/>
                    <a:gd name="connsiteY36" fmla="*/ 66861 h 606228"/>
                    <a:gd name="connsiteX37" fmla="*/ 347336 w 430943"/>
                    <a:gd name="connsiteY37" fmla="*/ 69755 h 606228"/>
                    <a:gd name="connsiteX38" fmla="*/ 350328 w 430943"/>
                    <a:gd name="connsiteY38" fmla="*/ 79000 h 606228"/>
                    <a:gd name="connsiteX39" fmla="*/ 341163 w 430943"/>
                    <a:gd name="connsiteY39" fmla="*/ 163043 h 606228"/>
                    <a:gd name="connsiteX40" fmla="*/ 430943 w 430943"/>
                    <a:gd name="connsiteY40" fmla="*/ 281543 h 606228"/>
                    <a:gd name="connsiteX41" fmla="*/ 415512 w 430943"/>
                    <a:gd name="connsiteY41" fmla="*/ 341120 h 606228"/>
                    <a:gd name="connsiteX42" fmla="*/ 294029 w 430943"/>
                    <a:gd name="connsiteY42" fmla="*/ 560005 h 606228"/>
                    <a:gd name="connsiteX43" fmla="*/ 215471 w 430943"/>
                    <a:gd name="connsiteY43" fmla="*/ 606228 h 606228"/>
                    <a:gd name="connsiteX44" fmla="*/ 136914 w 430943"/>
                    <a:gd name="connsiteY44" fmla="*/ 560005 h 606228"/>
                    <a:gd name="connsiteX45" fmla="*/ 15431 w 430943"/>
                    <a:gd name="connsiteY45" fmla="*/ 341120 h 606228"/>
                    <a:gd name="connsiteX46" fmla="*/ 0 w 430943"/>
                    <a:gd name="connsiteY46" fmla="*/ 281543 h 606228"/>
                    <a:gd name="connsiteX47" fmla="*/ 89780 w 430943"/>
                    <a:gd name="connsiteY47" fmla="*/ 163043 h 606228"/>
                    <a:gd name="connsiteX48" fmla="*/ 80615 w 430943"/>
                    <a:gd name="connsiteY48" fmla="*/ 79000 h 606228"/>
                    <a:gd name="connsiteX49" fmla="*/ 83607 w 430943"/>
                    <a:gd name="connsiteY49" fmla="*/ 69755 h 606228"/>
                    <a:gd name="connsiteX50" fmla="*/ 92866 w 430943"/>
                    <a:gd name="connsiteY50" fmla="*/ 66861 h 606228"/>
                    <a:gd name="connsiteX51" fmla="*/ 149072 w 430943"/>
                    <a:gd name="connsiteY51" fmla="*/ 65086 h 606228"/>
                    <a:gd name="connsiteX52" fmla="*/ 206868 w 430943"/>
                    <a:gd name="connsiteY52" fmla="*/ 4482 h 606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30943" h="606228">
                      <a:moveTo>
                        <a:pt x="210567" y="385640"/>
                      </a:moveTo>
                      <a:lnTo>
                        <a:pt x="247967" y="385640"/>
                      </a:lnTo>
                      <a:lnTo>
                        <a:pt x="247967" y="435459"/>
                      </a:lnTo>
                      <a:lnTo>
                        <a:pt x="210567" y="435459"/>
                      </a:lnTo>
                      <a:close/>
                      <a:moveTo>
                        <a:pt x="280427" y="304208"/>
                      </a:moveTo>
                      <a:lnTo>
                        <a:pt x="317827" y="304208"/>
                      </a:lnTo>
                      <a:lnTo>
                        <a:pt x="317827" y="354098"/>
                      </a:lnTo>
                      <a:lnTo>
                        <a:pt x="280427" y="354098"/>
                      </a:lnTo>
                      <a:close/>
                      <a:moveTo>
                        <a:pt x="123207" y="249167"/>
                      </a:moveTo>
                      <a:lnTo>
                        <a:pt x="160607" y="249167"/>
                      </a:lnTo>
                      <a:lnTo>
                        <a:pt x="160607" y="298916"/>
                      </a:lnTo>
                      <a:lnTo>
                        <a:pt x="123207" y="298916"/>
                      </a:lnTo>
                      <a:close/>
                      <a:moveTo>
                        <a:pt x="123260" y="195726"/>
                      </a:moveTo>
                      <a:cubicBezTo>
                        <a:pt x="75939" y="195726"/>
                        <a:pt x="37408" y="234199"/>
                        <a:pt x="37408" y="281543"/>
                      </a:cubicBezTo>
                      <a:cubicBezTo>
                        <a:pt x="37408" y="296017"/>
                        <a:pt x="41056" y="310398"/>
                        <a:pt x="48070" y="323004"/>
                      </a:cubicBezTo>
                      <a:lnTo>
                        <a:pt x="169646" y="541889"/>
                      </a:lnTo>
                      <a:cubicBezTo>
                        <a:pt x="178905" y="558510"/>
                        <a:pt x="196393" y="568876"/>
                        <a:pt x="215471" y="568876"/>
                      </a:cubicBezTo>
                      <a:cubicBezTo>
                        <a:pt x="234550" y="568876"/>
                        <a:pt x="252038" y="558510"/>
                        <a:pt x="261297" y="541889"/>
                      </a:cubicBezTo>
                      <a:lnTo>
                        <a:pt x="382873" y="323004"/>
                      </a:lnTo>
                      <a:cubicBezTo>
                        <a:pt x="389887" y="310398"/>
                        <a:pt x="393535" y="296017"/>
                        <a:pt x="393535" y="281543"/>
                      </a:cubicBezTo>
                      <a:cubicBezTo>
                        <a:pt x="393535" y="234199"/>
                        <a:pt x="355004" y="195726"/>
                        <a:pt x="307683" y="195726"/>
                      </a:cubicBezTo>
                      <a:close/>
                      <a:moveTo>
                        <a:pt x="215471" y="42768"/>
                      </a:moveTo>
                      <a:cubicBezTo>
                        <a:pt x="198170" y="54441"/>
                        <a:pt x="184610" y="72744"/>
                        <a:pt x="177596" y="94128"/>
                      </a:cubicBezTo>
                      <a:lnTo>
                        <a:pt x="171330" y="113458"/>
                      </a:lnTo>
                      <a:lnTo>
                        <a:pt x="152532" y="105520"/>
                      </a:lnTo>
                      <a:cubicBezTo>
                        <a:pt x="139907" y="100104"/>
                        <a:pt x="126627" y="98330"/>
                        <a:pt x="114002" y="100198"/>
                      </a:cubicBezTo>
                      <a:cubicBezTo>
                        <a:pt x="111102" y="120088"/>
                        <a:pt x="117555" y="141565"/>
                        <a:pt x="131583" y="158374"/>
                      </a:cubicBezTo>
                      <a:lnTo>
                        <a:pt x="299360" y="158374"/>
                      </a:lnTo>
                      <a:cubicBezTo>
                        <a:pt x="313388" y="141565"/>
                        <a:pt x="319841" y="120088"/>
                        <a:pt x="316941" y="100198"/>
                      </a:cubicBezTo>
                      <a:cubicBezTo>
                        <a:pt x="304316" y="98330"/>
                        <a:pt x="291036" y="100104"/>
                        <a:pt x="278411" y="105520"/>
                      </a:cubicBezTo>
                      <a:lnTo>
                        <a:pt x="259613" y="113458"/>
                      </a:lnTo>
                      <a:lnTo>
                        <a:pt x="253347" y="94128"/>
                      </a:lnTo>
                      <a:cubicBezTo>
                        <a:pt x="246333" y="72744"/>
                        <a:pt x="232773" y="54441"/>
                        <a:pt x="215471" y="42768"/>
                      </a:cubicBezTo>
                      <a:close/>
                      <a:moveTo>
                        <a:pt x="215471" y="0"/>
                      </a:moveTo>
                      <a:lnTo>
                        <a:pt x="224075" y="4482"/>
                      </a:lnTo>
                      <a:cubicBezTo>
                        <a:pt x="248858" y="17275"/>
                        <a:pt x="269246" y="38846"/>
                        <a:pt x="281871" y="65086"/>
                      </a:cubicBezTo>
                      <a:cubicBezTo>
                        <a:pt x="300762" y="60604"/>
                        <a:pt x="320215" y="61164"/>
                        <a:pt x="338077" y="66861"/>
                      </a:cubicBezTo>
                      <a:lnTo>
                        <a:pt x="347336" y="69755"/>
                      </a:lnTo>
                      <a:lnTo>
                        <a:pt x="350328" y="79000"/>
                      </a:lnTo>
                      <a:cubicBezTo>
                        <a:pt x="359026" y="106454"/>
                        <a:pt x="355285" y="136896"/>
                        <a:pt x="341163" y="163043"/>
                      </a:cubicBezTo>
                      <a:cubicBezTo>
                        <a:pt x="392974" y="177610"/>
                        <a:pt x="430943" y="225234"/>
                        <a:pt x="430943" y="281543"/>
                      </a:cubicBezTo>
                      <a:cubicBezTo>
                        <a:pt x="430943" y="302367"/>
                        <a:pt x="425612" y="323004"/>
                        <a:pt x="415512" y="341120"/>
                      </a:cubicBezTo>
                      <a:lnTo>
                        <a:pt x="294029" y="560005"/>
                      </a:lnTo>
                      <a:cubicBezTo>
                        <a:pt x="278224" y="588486"/>
                        <a:pt x="248110" y="606228"/>
                        <a:pt x="215471" y="606228"/>
                      </a:cubicBezTo>
                      <a:cubicBezTo>
                        <a:pt x="182833" y="606228"/>
                        <a:pt x="152719" y="588486"/>
                        <a:pt x="136914" y="560005"/>
                      </a:cubicBezTo>
                      <a:lnTo>
                        <a:pt x="15431" y="341120"/>
                      </a:lnTo>
                      <a:cubicBezTo>
                        <a:pt x="5331" y="323004"/>
                        <a:pt x="0" y="302367"/>
                        <a:pt x="0" y="281543"/>
                      </a:cubicBezTo>
                      <a:cubicBezTo>
                        <a:pt x="0" y="225234"/>
                        <a:pt x="37969" y="177610"/>
                        <a:pt x="89780" y="163043"/>
                      </a:cubicBezTo>
                      <a:cubicBezTo>
                        <a:pt x="75658" y="136896"/>
                        <a:pt x="71917" y="106454"/>
                        <a:pt x="80615" y="79000"/>
                      </a:cubicBezTo>
                      <a:lnTo>
                        <a:pt x="83607" y="69755"/>
                      </a:lnTo>
                      <a:lnTo>
                        <a:pt x="92866" y="66861"/>
                      </a:lnTo>
                      <a:cubicBezTo>
                        <a:pt x="110728" y="61164"/>
                        <a:pt x="130181" y="60604"/>
                        <a:pt x="149072" y="65086"/>
                      </a:cubicBezTo>
                      <a:cubicBezTo>
                        <a:pt x="161604" y="38846"/>
                        <a:pt x="182085" y="17275"/>
                        <a:pt x="206868" y="44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p>
                  <a:pPr algn="ctr"/>
                </a:p>
              </p:txBody>
            </p:sp>
            <p:sp>
              <p:nvSpPr>
                <p:cNvPr id="29" name="任意多边形: 形状 20"/>
                <p:cNvSpPr/>
                <p:nvPr/>
              </p:nvSpPr>
              <p:spPr bwMode="auto">
                <a:xfrm>
                  <a:off x="1906438" y="2392212"/>
                  <a:ext cx="980657" cy="1379538"/>
                </a:xfrm>
                <a:custGeom>
                  <a:avLst/>
                  <a:gdLst>
                    <a:gd name="connsiteX0" fmla="*/ 210567 w 430943"/>
                    <a:gd name="connsiteY0" fmla="*/ 385640 h 606228"/>
                    <a:gd name="connsiteX1" fmla="*/ 247967 w 430943"/>
                    <a:gd name="connsiteY1" fmla="*/ 385640 h 606228"/>
                    <a:gd name="connsiteX2" fmla="*/ 247967 w 430943"/>
                    <a:gd name="connsiteY2" fmla="*/ 435459 h 606228"/>
                    <a:gd name="connsiteX3" fmla="*/ 210567 w 430943"/>
                    <a:gd name="connsiteY3" fmla="*/ 435459 h 606228"/>
                    <a:gd name="connsiteX4" fmla="*/ 280427 w 430943"/>
                    <a:gd name="connsiteY4" fmla="*/ 304208 h 606228"/>
                    <a:gd name="connsiteX5" fmla="*/ 317827 w 430943"/>
                    <a:gd name="connsiteY5" fmla="*/ 304208 h 606228"/>
                    <a:gd name="connsiteX6" fmla="*/ 317827 w 430943"/>
                    <a:gd name="connsiteY6" fmla="*/ 354098 h 606228"/>
                    <a:gd name="connsiteX7" fmla="*/ 280427 w 430943"/>
                    <a:gd name="connsiteY7" fmla="*/ 354098 h 606228"/>
                    <a:gd name="connsiteX8" fmla="*/ 123207 w 430943"/>
                    <a:gd name="connsiteY8" fmla="*/ 249167 h 606228"/>
                    <a:gd name="connsiteX9" fmla="*/ 160607 w 430943"/>
                    <a:gd name="connsiteY9" fmla="*/ 249167 h 606228"/>
                    <a:gd name="connsiteX10" fmla="*/ 160607 w 430943"/>
                    <a:gd name="connsiteY10" fmla="*/ 298916 h 606228"/>
                    <a:gd name="connsiteX11" fmla="*/ 123207 w 430943"/>
                    <a:gd name="connsiteY11" fmla="*/ 298916 h 606228"/>
                    <a:gd name="connsiteX12" fmla="*/ 123260 w 430943"/>
                    <a:gd name="connsiteY12" fmla="*/ 195726 h 606228"/>
                    <a:gd name="connsiteX13" fmla="*/ 37408 w 430943"/>
                    <a:gd name="connsiteY13" fmla="*/ 281543 h 606228"/>
                    <a:gd name="connsiteX14" fmla="*/ 48070 w 430943"/>
                    <a:gd name="connsiteY14" fmla="*/ 323004 h 606228"/>
                    <a:gd name="connsiteX15" fmla="*/ 169646 w 430943"/>
                    <a:gd name="connsiteY15" fmla="*/ 541889 h 606228"/>
                    <a:gd name="connsiteX16" fmla="*/ 215471 w 430943"/>
                    <a:gd name="connsiteY16" fmla="*/ 568876 h 606228"/>
                    <a:gd name="connsiteX17" fmla="*/ 261297 w 430943"/>
                    <a:gd name="connsiteY17" fmla="*/ 541889 h 606228"/>
                    <a:gd name="connsiteX18" fmla="*/ 382873 w 430943"/>
                    <a:gd name="connsiteY18" fmla="*/ 323004 h 606228"/>
                    <a:gd name="connsiteX19" fmla="*/ 393535 w 430943"/>
                    <a:gd name="connsiteY19" fmla="*/ 281543 h 606228"/>
                    <a:gd name="connsiteX20" fmla="*/ 307683 w 430943"/>
                    <a:gd name="connsiteY20" fmla="*/ 195726 h 606228"/>
                    <a:gd name="connsiteX21" fmla="*/ 215471 w 430943"/>
                    <a:gd name="connsiteY21" fmla="*/ 42768 h 606228"/>
                    <a:gd name="connsiteX22" fmla="*/ 177596 w 430943"/>
                    <a:gd name="connsiteY22" fmla="*/ 94128 h 606228"/>
                    <a:gd name="connsiteX23" fmla="*/ 171330 w 430943"/>
                    <a:gd name="connsiteY23" fmla="*/ 113458 h 606228"/>
                    <a:gd name="connsiteX24" fmla="*/ 152532 w 430943"/>
                    <a:gd name="connsiteY24" fmla="*/ 105520 h 606228"/>
                    <a:gd name="connsiteX25" fmla="*/ 114002 w 430943"/>
                    <a:gd name="connsiteY25" fmla="*/ 100198 h 606228"/>
                    <a:gd name="connsiteX26" fmla="*/ 131583 w 430943"/>
                    <a:gd name="connsiteY26" fmla="*/ 158374 h 606228"/>
                    <a:gd name="connsiteX27" fmla="*/ 299360 w 430943"/>
                    <a:gd name="connsiteY27" fmla="*/ 158374 h 606228"/>
                    <a:gd name="connsiteX28" fmla="*/ 316941 w 430943"/>
                    <a:gd name="connsiteY28" fmla="*/ 100198 h 606228"/>
                    <a:gd name="connsiteX29" fmla="*/ 278411 w 430943"/>
                    <a:gd name="connsiteY29" fmla="*/ 105520 h 606228"/>
                    <a:gd name="connsiteX30" fmla="*/ 259613 w 430943"/>
                    <a:gd name="connsiteY30" fmla="*/ 113458 h 606228"/>
                    <a:gd name="connsiteX31" fmla="*/ 253347 w 430943"/>
                    <a:gd name="connsiteY31" fmla="*/ 94128 h 606228"/>
                    <a:gd name="connsiteX32" fmla="*/ 215471 w 430943"/>
                    <a:gd name="connsiteY32" fmla="*/ 42768 h 606228"/>
                    <a:gd name="connsiteX33" fmla="*/ 215471 w 430943"/>
                    <a:gd name="connsiteY33" fmla="*/ 0 h 606228"/>
                    <a:gd name="connsiteX34" fmla="*/ 224075 w 430943"/>
                    <a:gd name="connsiteY34" fmla="*/ 4482 h 606228"/>
                    <a:gd name="connsiteX35" fmla="*/ 281871 w 430943"/>
                    <a:gd name="connsiteY35" fmla="*/ 65086 h 606228"/>
                    <a:gd name="connsiteX36" fmla="*/ 338077 w 430943"/>
                    <a:gd name="connsiteY36" fmla="*/ 66861 h 606228"/>
                    <a:gd name="connsiteX37" fmla="*/ 347336 w 430943"/>
                    <a:gd name="connsiteY37" fmla="*/ 69755 h 606228"/>
                    <a:gd name="connsiteX38" fmla="*/ 350328 w 430943"/>
                    <a:gd name="connsiteY38" fmla="*/ 79000 h 606228"/>
                    <a:gd name="connsiteX39" fmla="*/ 341163 w 430943"/>
                    <a:gd name="connsiteY39" fmla="*/ 163043 h 606228"/>
                    <a:gd name="connsiteX40" fmla="*/ 430943 w 430943"/>
                    <a:gd name="connsiteY40" fmla="*/ 281543 h 606228"/>
                    <a:gd name="connsiteX41" fmla="*/ 415512 w 430943"/>
                    <a:gd name="connsiteY41" fmla="*/ 341120 h 606228"/>
                    <a:gd name="connsiteX42" fmla="*/ 294029 w 430943"/>
                    <a:gd name="connsiteY42" fmla="*/ 560005 h 606228"/>
                    <a:gd name="connsiteX43" fmla="*/ 215471 w 430943"/>
                    <a:gd name="connsiteY43" fmla="*/ 606228 h 606228"/>
                    <a:gd name="connsiteX44" fmla="*/ 136914 w 430943"/>
                    <a:gd name="connsiteY44" fmla="*/ 560005 h 606228"/>
                    <a:gd name="connsiteX45" fmla="*/ 15431 w 430943"/>
                    <a:gd name="connsiteY45" fmla="*/ 341120 h 606228"/>
                    <a:gd name="connsiteX46" fmla="*/ 0 w 430943"/>
                    <a:gd name="connsiteY46" fmla="*/ 281543 h 606228"/>
                    <a:gd name="connsiteX47" fmla="*/ 89780 w 430943"/>
                    <a:gd name="connsiteY47" fmla="*/ 163043 h 606228"/>
                    <a:gd name="connsiteX48" fmla="*/ 80615 w 430943"/>
                    <a:gd name="connsiteY48" fmla="*/ 79000 h 606228"/>
                    <a:gd name="connsiteX49" fmla="*/ 83607 w 430943"/>
                    <a:gd name="connsiteY49" fmla="*/ 69755 h 606228"/>
                    <a:gd name="connsiteX50" fmla="*/ 92866 w 430943"/>
                    <a:gd name="connsiteY50" fmla="*/ 66861 h 606228"/>
                    <a:gd name="connsiteX51" fmla="*/ 149072 w 430943"/>
                    <a:gd name="connsiteY51" fmla="*/ 65086 h 606228"/>
                    <a:gd name="connsiteX52" fmla="*/ 206868 w 430943"/>
                    <a:gd name="connsiteY52" fmla="*/ 4482 h 606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30943" h="606228">
                      <a:moveTo>
                        <a:pt x="210567" y="385640"/>
                      </a:moveTo>
                      <a:lnTo>
                        <a:pt x="247967" y="385640"/>
                      </a:lnTo>
                      <a:lnTo>
                        <a:pt x="247967" y="435459"/>
                      </a:lnTo>
                      <a:lnTo>
                        <a:pt x="210567" y="435459"/>
                      </a:lnTo>
                      <a:close/>
                      <a:moveTo>
                        <a:pt x="280427" y="304208"/>
                      </a:moveTo>
                      <a:lnTo>
                        <a:pt x="317827" y="304208"/>
                      </a:lnTo>
                      <a:lnTo>
                        <a:pt x="317827" y="354098"/>
                      </a:lnTo>
                      <a:lnTo>
                        <a:pt x="280427" y="354098"/>
                      </a:lnTo>
                      <a:close/>
                      <a:moveTo>
                        <a:pt x="123207" y="249167"/>
                      </a:moveTo>
                      <a:lnTo>
                        <a:pt x="160607" y="249167"/>
                      </a:lnTo>
                      <a:lnTo>
                        <a:pt x="160607" y="298916"/>
                      </a:lnTo>
                      <a:lnTo>
                        <a:pt x="123207" y="298916"/>
                      </a:lnTo>
                      <a:close/>
                      <a:moveTo>
                        <a:pt x="123260" y="195726"/>
                      </a:moveTo>
                      <a:cubicBezTo>
                        <a:pt x="75939" y="195726"/>
                        <a:pt x="37408" y="234199"/>
                        <a:pt x="37408" y="281543"/>
                      </a:cubicBezTo>
                      <a:cubicBezTo>
                        <a:pt x="37408" y="296017"/>
                        <a:pt x="41056" y="310398"/>
                        <a:pt x="48070" y="323004"/>
                      </a:cubicBezTo>
                      <a:lnTo>
                        <a:pt x="169646" y="541889"/>
                      </a:lnTo>
                      <a:cubicBezTo>
                        <a:pt x="178905" y="558510"/>
                        <a:pt x="196393" y="568876"/>
                        <a:pt x="215471" y="568876"/>
                      </a:cubicBezTo>
                      <a:cubicBezTo>
                        <a:pt x="234550" y="568876"/>
                        <a:pt x="252038" y="558510"/>
                        <a:pt x="261297" y="541889"/>
                      </a:cubicBezTo>
                      <a:lnTo>
                        <a:pt x="382873" y="323004"/>
                      </a:lnTo>
                      <a:cubicBezTo>
                        <a:pt x="389887" y="310398"/>
                        <a:pt x="393535" y="296017"/>
                        <a:pt x="393535" y="281543"/>
                      </a:cubicBezTo>
                      <a:cubicBezTo>
                        <a:pt x="393535" y="234199"/>
                        <a:pt x="355004" y="195726"/>
                        <a:pt x="307683" y="195726"/>
                      </a:cubicBezTo>
                      <a:close/>
                      <a:moveTo>
                        <a:pt x="215471" y="42768"/>
                      </a:moveTo>
                      <a:cubicBezTo>
                        <a:pt x="198170" y="54441"/>
                        <a:pt x="184610" y="72744"/>
                        <a:pt x="177596" y="94128"/>
                      </a:cubicBezTo>
                      <a:lnTo>
                        <a:pt x="171330" y="113458"/>
                      </a:lnTo>
                      <a:lnTo>
                        <a:pt x="152532" y="105520"/>
                      </a:lnTo>
                      <a:cubicBezTo>
                        <a:pt x="139907" y="100104"/>
                        <a:pt x="126627" y="98330"/>
                        <a:pt x="114002" y="100198"/>
                      </a:cubicBezTo>
                      <a:cubicBezTo>
                        <a:pt x="111102" y="120088"/>
                        <a:pt x="117555" y="141565"/>
                        <a:pt x="131583" y="158374"/>
                      </a:cubicBezTo>
                      <a:lnTo>
                        <a:pt x="299360" y="158374"/>
                      </a:lnTo>
                      <a:cubicBezTo>
                        <a:pt x="313388" y="141565"/>
                        <a:pt x="319841" y="120088"/>
                        <a:pt x="316941" y="100198"/>
                      </a:cubicBezTo>
                      <a:cubicBezTo>
                        <a:pt x="304316" y="98330"/>
                        <a:pt x="291036" y="100104"/>
                        <a:pt x="278411" y="105520"/>
                      </a:cubicBezTo>
                      <a:lnTo>
                        <a:pt x="259613" y="113458"/>
                      </a:lnTo>
                      <a:lnTo>
                        <a:pt x="253347" y="94128"/>
                      </a:lnTo>
                      <a:cubicBezTo>
                        <a:pt x="246333" y="72744"/>
                        <a:pt x="232773" y="54441"/>
                        <a:pt x="215471" y="42768"/>
                      </a:cubicBezTo>
                      <a:close/>
                      <a:moveTo>
                        <a:pt x="215471" y="0"/>
                      </a:moveTo>
                      <a:lnTo>
                        <a:pt x="224075" y="4482"/>
                      </a:lnTo>
                      <a:cubicBezTo>
                        <a:pt x="248858" y="17275"/>
                        <a:pt x="269246" y="38846"/>
                        <a:pt x="281871" y="65086"/>
                      </a:cubicBezTo>
                      <a:cubicBezTo>
                        <a:pt x="300762" y="60604"/>
                        <a:pt x="320215" y="61164"/>
                        <a:pt x="338077" y="66861"/>
                      </a:cubicBezTo>
                      <a:lnTo>
                        <a:pt x="347336" y="69755"/>
                      </a:lnTo>
                      <a:lnTo>
                        <a:pt x="350328" y="79000"/>
                      </a:lnTo>
                      <a:cubicBezTo>
                        <a:pt x="359026" y="106454"/>
                        <a:pt x="355285" y="136896"/>
                        <a:pt x="341163" y="163043"/>
                      </a:cubicBezTo>
                      <a:cubicBezTo>
                        <a:pt x="392974" y="177610"/>
                        <a:pt x="430943" y="225234"/>
                        <a:pt x="430943" y="281543"/>
                      </a:cubicBezTo>
                      <a:cubicBezTo>
                        <a:pt x="430943" y="302367"/>
                        <a:pt x="425612" y="323004"/>
                        <a:pt x="415512" y="341120"/>
                      </a:cubicBezTo>
                      <a:lnTo>
                        <a:pt x="294029" y="560005"/>
                      </a:lnTo>
                      <a:cubicBezTo>
                        <a:pt x="278224" y="588486"/>
                        <a:pt x="248110" y="606228"/>
                        <a:pt x="215471" y="606228"/>
                      </a:cubicBezTo>
                      <a:cubicBezTo>
                        <a:pt x="182833" y="606228"/>
                        <a:pt x="152719" y="588486"/>
                        <a:pt x="136914" y="560005"/>
                      </a:cubicBezTo>
                      <a:lnTo>
                        <a:pt x="15431" y="341120"/>
                      </a:lnTo>
                      <a:cubicBezTo>
                        <a:pt x="5331" y="323004"/>
                        <a:pt x="0" y="302367"/>
                        <a:pt x="0" y="281543"/>
                      </a:cubicBezTo>
                      <a:cubicBezTo>
                        <a:pt x="0" y="225234"/>
                        <a:pt x="37969" y="177610"/>
                        <a:pt x="89780" y="163043"/>
                      </a:cubicBezTo>
                      <a:cubicBezTo>
                        <a:pt x="75658" y="136896"/>
                        <a:pt x="71917" y="106454"/>
                        <a:pt x="80615" y="79000"/>
                      </a:cubicBezTo>
                      <a:lnTo>
                        <a:pt x="83607" y="69755"/>
                      </a:lnTo>
                      <a:lnTo>
                        <a:pt x="92866" y="66861"/>
                      </a:lnTo>
                      <a:cubicBezTo>
                        <a:pt x="110728" y="61164"/>
                        <a:pt x="130181" y="60604"/>
                        <a:pt x="149072" y="65086"/>
                      </a:cubicBezTo>
                      <a:cubicBezTo>
                        <a:pt x="161604" y="38846"/>
                        <a:pt x="182085" y="17275"/>
                        <a:pt x="206868" y="44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p>
                  <a:pPr algn="ctr"/>
                </a:p>
              </p:txBody>
            </p:sp>
          </p:grpSp>
        </p:grpSp>
        <p:grpSp>
          <p:nvGrpSpPr>
            <p:cNvPr id="6" name="组合 5"/>
            <p:cNvGrpSpPr/>
            <p:nvPr/>
          </p:nvGrpSpPr>
          <p:grpSpPr>
            <a:xfrm>
              <a:off x="6091892" y="3010397"/>
              <a:ext cx="3129280" cy="1414145"/>
              <a:chOff x="374384" y="912011"/>
              <a:chExt cx="3129280" cy="1414145"/>
            </a:xfrm>
          </p:grpSpPr>
          <p:sp>
            <p:nvSpPr>
              <p:cNvPr id="14" name="矩形 13"/>
              <p:cNvSpPr/>
              <p:nvPr/>
            </p:nvSpPr>
            <p:spPr bwMode="auto">
              <a:xfrm>
                <a:off x="798564" y="912011"/>
                <a:ext cx="2705100" cy="1414145"/>
              </a:xfrm>
              <a:prstGeom prst="rect">
                <a:avLst/>
              </a:prstGeom>
              <a:noFill/>
              <a:ln>
                <a:noFill/>
              </a:ln>
              <a:extLst>
                <a:ext uri="{909E8E84-426E-40DD-AFC4-6F175D3DCCD1}">
                  <a14:hiddenFill xmlns:a14="http://schemas.microsoft.com/office/drawing/2010/main">
                    <a:solidFill>
                      <a:srgbClr val="FFFFFF"/>
                    </a:solidFill>
                  </a14:hiddenFill>
                </a:ext>
              </a:extLst>
            </p:spPr>
            <p:txBody>
              <a:bodyPr wrap="square" lIns="288000" anchor="t" anchorCtr="0">
                <a:noAutofit/>
              </a:bodyPr>
              <a:p>
                <a:pPr lvl="0" algn="ctr">
                  <a:lnSpc>
                    <a:spcPct val="140000"/>
                  </a:lnSpc>
                </a:pPr>
                <a:r>
                  <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挣值分析</a:t>
                </a:r>
                <a:endPar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a:p>
                <a:pPr lvl="0" algn="l">
                  <a:lnSpc>
                    <a:spcPct val="140000"/>
                  </a:lnSpc>
                </a:pPr>
                <a:r>
                  <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rPr>
                  <a:t>       是测量项目执行情况的常用方法，整合了范围，费用和进度的测量，从而帮助项目管理者评价项目执行情况</a:t>
                </a:r>
                <a:endPar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p:txBody>
          </p:sp>
          <p:sp>
            <p:nvSpPr>
              <p:cNvPr id="15" name="任意多边形: 形状 24"/>
              <p:cNvSpPr>
                <a:spLocks noChangeAspect="1"/>
              </p:cNvSpPr>
              <p:nvPr/>
            </p:nvSpPr>
            <p:spPr bwMode="auto">
              <a:xfrm>
                <a:off x="374384" y="1290144"/>
                <a:ext cx="381002" cy="486000"/>
              </a:xfrm>
              <a:custGeom>
                <a:avLst/>
                <a:gdLst>
                  <a:gd name="connsiteX0" fmla="*/ 200339 w 472435"/>
                  <a:gd name="connsiteY0" fmla="*/ 503414 h 602629"/>
                  <a:gd name="connsiteX1" fmla="*/ 257705 w 472435"/>
                  <a:gd name="connsiteY1" fmla="*/ 602629 h 602629"/>
                  <a:gd name="connsiteX2" fmla="*/ 143177 w 472435"/>
                  <a:gd name="connsiteY2" fmla="*/ 602629 h 602629"/>
                  <a:gd name="connsiteX3" fmla="*/ 214730 w 472435"/>
                  <a:gd name="connsiteY3" fmla="*/ 495228 h 602629"/>
                  <a:gd name="connsiteX4" fmla="*/ 329258 w 472435"/>
                  <a:gd name="connsiteY4" fmla="*/ 495228 h 602629"/>
                  <a:gd name="connsiteX5" fmla="*/ 272097 w 472435"/>
                  <a:gd name="connsiteY5" fmla="*/ 594302 h 602629"/>
                  <a:gd name="connsiteX6" fmla="*/ 71483 w 472435"/>
                  <a:gd name="connsiteY6" fmla="*/ 495228 h 602629"/>
                  <a:gd name="connsiteX7" fmla="*/ 186011 w 472435"/>
                  <a:gd name="connsiteY7" fmla="*/ 495228 h 602629"/>
                  <a:gd name="connsiteX8" fmla="*/ 128850 w 472435"/>
                  <a:gd name="connsiteY8" fmla="*/ 594302 h 602629"/>
                  <a:gd name="connsiteX9" fmla="*/ 272097 w 472435"/>
                  <a:gd name="connsiteY9" fmla="*/ 379642 h 602629"/>
                  <a:gd name="connsiteX10" fmla="*/ 329258 w 472435"/>
                  <a:gd name="connsiteY10" fmla="*/ 478716 h 602629"/>
                  <a:gd name="connsiteX11" fmla="*/ 214730 w 472435"/>
                  <a:gd name="connsiteY11" fmla="*/ 478716 h 602629"/>
                  <a:gd name="connsiteX12" fmla="*/ 128850 w 472435"/>
                  <a:gd name="connsiteY12" fmla="*/ 379642 h 602629"/>
                  <a:gd name="connsiteX13" fmla="*/ 186011 w 472435"/>
                  <a:gd name="connsiteY13" fmla="*/ 478716 h 602629"/>
                  <a:gd name="connsiteX14" fmla="*/ 71483 w 472435"/>
                  <a:gd name="connsiteY14" fmla="*/ 478716 h 602629"/>
                  <a:gd name="connsiteX15" fmla="*/ 286213 w 472435"/>
                  <a:gd name="connsiteY15" fmla="*/ 371527 h 602629"/>
                  <a:gd name="connsiteX16" fmla="*/ 400952 w 472435"/>
                  <a:gd name="connsiteY16" fmla="*/ 371527 h 602629"/>
                  <a:gd name="connsiteX17" fmla="*/ 343583 w 472435"/>
                  <a:gd name="connsiteY17" fmla="*/ 470530 h 602629"/>
                  <a:gd name="connsiteX18" fmla="*/ 143177 w 472435"/>
                  <a:gd name="connsiteY18" fmla="*/ 371527 h 602629"/>
                  <a:gd name="connsiteX19" fmla="*/ 257705 w 472435"/>
                  <a:gd name="connsiteY19" fmla="*/ 371527 h 602629"/>
                  <a:gd name="connsiteX20" fmla="*/ 200339 w 472435"/>
                  <a:gd name="connsiteY20" fmla="*/ 470530 h 602629"/>
                  <a:gd name="connsiteX21" fmla="*/ 0 w 472435"/>
                  <a:gd name="connsiteY21" fmla="*/ 371527 h 602629"/>
                  <a:gd name="connsiteX22" fmla="*/ 114528 w 472435"/>
                  <a:gd name="connsiteY22" fmla="*/ 371527 h 602629"/>
                  <a:gd name="connsiteX23" fmla="*/ 57161 w 472435"/>
                  <a:gd name="connsiteY23" fmla="*/ 470530 h 602629"/>
                  <a:gd name="connsiteX24" fmla="*/ 343583 w 472435"/>
                  <a:gd name="connsiteY24" fmla="*/ 255941 h 602629"/>
                  <a:gd name="connsiteX25" fmla="*/ 400952 w 472435"/>
                  <a:gd name="connsiteY25" fmla="*/ 354944 h 602629"/>
                  <a:gd name="connsiteX26" fmla="*/ 286213 w 472435"/>
                  <a:gd name="connsiteY26" fmla="*/ 354944 h 602629"/>
                  <a:gd name="connsiteX27" fmla="*/ 200339 w 472435"/>
                  <a:gd name="connsiteY27" fmla="*/ 255941 h 602629"/>
                  <a:gd name="connsiteX28" fmla="*/ 257705 w 472435"/>
                  <a:gd name="connsiteY28" fmla="*/ 354944 h 602629"/>
                  <a:gd name="connsiteX29" fmla="*/ 143177 w 472435"/>
                  <a:gd name="connsiteY29" fmla="*/ 354944 h 602629"/>
                  <a:gd name="connsiteX30" fmla="*/ 57161 w 472435"/>
                  <a:gd name="connsiteY30" fmla="*/ 255941 h 602629"/>
                  <a:gd name="connsiteX31" fmla="*/ 114528 w 472435"/>
                  <a:gd name="connsiteY31" fmla="*/ 354944 h 602629"/>
                  <a:gd name="connsiteX32" fmla="*/ 0 w 472435"/>
                  <a:gd name="connsiteY32" fmla="*/ 354944 h 602629"/>
                  <a:gd name="connsiteX33" fmla="*/ 214730 w 472435"/>
                  <a:gd name="connsiteY33" fmla="*/ 247755 h 602629"/>
                  <a:gd name="connsiteX34" fmla="*/ 329258 w 472435"/>
                  <a:gd name="connsiteY34" fmla="*/ 247755 h 602629"/>
                  <a:gd name="connsiteX35" fmla="*/ 272097 w 472435"/>
                  <a:gd name="connsiteY35" fmla="*/ 346758 h 602629"/>
                  <a:gd name="connsiteX36" fmla="*/ 71483 w 472435"/>
                  <a:gd name="connsiteY36" fmla="*/ 247755 h 602629"/>
                  <a:gd name="connsiteX37" fmla="*/ 186011 w 472435"/>
                  <a:gd name="connsiteY37" fmla="*/ 247755 h 602629"/>
                  <a:gd name="connsiteX38" fmla="*/ 128850 w 472435"/>
                  <a:gd name="connsiteY38" fmla="*/ 346758 h 602629"/>
                  <a:gd name="connsiteX39" fmla="*/ 143177 w 472435"/>
                  <a:gd name="connsiteY39" fmla="*/ 123772 h 602629"/>
                  <a:gd name="connsiteX40" fmla="*/ 257705 w 472435"/>
                  <a:gd name="connsiteY40" fmla="*/ 123772 h 602629"/>
                  <a:gd name="connsiteX41" fmla="*/ 200339 w 472435"/>
                  <a:gd name="connsiteY41" fmla="*/ 222775 h 602629"/>
                  <a:gd name="connsiteX42" fmla="*/ 343583 w 472435"/>
                  <a:gd name="connsiteY42" fmla="*/ 8186 h 602629"/>
                  <a:gd name="connsiteX43" fmla="*/ 400952 w 472435"/>
                  <a:gd name="connsiteY43" fmla="*/ 107401 h 602629"/>
                  <a:gd name="connsiteX44" fmla="*/ 286213 w 472435"/>
                  <a:gd name="connsiteY44" fmla="*/ 107401 h 602629"/>
                  <a:gd name="connsiteX45" fmla="*/ 200339 w 472435"/>
                  <a:gd name="connsiteY45" fmla="*/ 8186 h 602629"/>
                  <a:gd name="connsiteX46" fmla="*/ 257705 w 472435"/>
                  <a:gd name="connsiteY46" fmla="*/ 107401 h 602629"/>
                  <a:gd name="connsiteX47" fmla="*/ 143177 w 472435"/>
                  <a:gd name="connsiteY47" fmla="*/ 107401 h 602629"/>
                  <a:gd name="connsiteX48" fmla="*/ 357907 w 472435"/>
                  <a:gd name="connsiteY48" fmla="*/ 0 h 602629"/>
                  <a:gd name="connsiteX49" fmla="*/ 472435 w 472435"/>
                  <a:gd name="connsiteY49" fmla="*/ 0 h 602629"/>
                  <a:gd name="connsiteX50" fmla="*/ 415069 w 472435"/>
                  <a:gd name="connsiteY50" fmla="*/ 99003 h 60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72435" h="602629">
                    <a:moveTo>
                      <a:pt x="200339" y="503414"/>
                    </a:moveTo>
                    <a:lnTo>
                      <a:pt x="257705" y="602629"/>
                    </a:lnTo>
                    <a:lnTo>
                      <a:pt x="143177" y="602629"/>
                    </a:lnTo>
                    <a:close/>
                    <a:moveTo>
                      <a:pt x="214730" y="495228"/>
                    </a:moveTo>
                    <a:lnTo>
                      <a:pt x="329258" y="495228"/>
                    </a:lnTo>
                    <a:lnTo>
                      <a:pt x="272097" y="594302"/>
                    </a:lnTo>
                    <a:close/>
                    <a:moveTo>
                      <a:pt x="71483" y="495228"/>
                    </a:moveTo>
                    <a:lnTo>
                      <a:pt x="186011" y="495228"/>
                    </a:lnTo>
                    <a:lnTo>
                      <a:pt x="128850" y="594302"/>
                    </a:lnTo>
                    <a:close/>
                    <a:moveTo>
                      <a:pt x="272097" y="379642"/>
                    </a:moveTo>
                    <a:lnTo>
                      <a:pt x="329258" y="478716"/>
                    </a:lnTo>
                    <a:lnTo>
                      <a:pt x="214730" y="478716"/>
                    </a:lnTo>
                    <a:close/>
                    <a:moveTo>
                      <a:pt x="128850" y="379642"/>
                    </a:moveTo>
                    <a:lnTo>
                      <a:pt x="186011" y="478716"/>
                    </a:lnTo>
                    <a:lnTo>
                      <a:pt x="71483" y="478716"/>
                    </a:lnTo>
                    <a:close/>
                    <a:moveTo>
                      <a:pt x="286213" y="371527"/>
                    </a:moveTo>
                    <a:lnTo>
                      <a:pt x="400952" y="371527"/>
                    </a:lnTo>
                    <a:lnTo>
                      <a:pt x="343583" y="470530"/>
                    </a:lnTo>
                    <a:close/>
                    <a:moveTo>
                      <a:pt x="143177" y="371527"/>
                    </a:moveTo>
                    <a:lnTo>
                      <a:pt x="257705" y="371527"/>
                    </a:lnTo>
                    <a:lnTo>
                      <a:pt x="200339" y="470530"/>
                    </a:lnTo>
                    <a:close/>
                    <a:moveTo>
                      <a:pt x="0" y="371527"/>
                    </a:moveTo>
                    <a:lnTo>
                      <a:pt x="114528" y="371527"/>
                    </a:lnTo>
                    <a:lnTo>
                      <a:pt x="57161" y="470530"/>
                    </a:lnTo>
                    <a:close/>
                    <a:moveTo>
                      <a:pt x="343583" y="255941"/>
                    </a:moveTo>
                    <a:lnTo>
                      <a:pt x="400952" y="354944"/>
                    </a:lnTo>
                    <a:lnTo>
                      <a:pt x="286213" y="354944"/>
                    </a:lnTo>
                    <a:close/>
                    <a:moveTo>
                      <a:pt x="200339" y="255941"/>
                    </a:moveTo>
                    <a:lnTo>
                      <a:pt x="257705" y="354944"/>
                    </a:lnTo>
                    <a:lnTo>
                      <a:pt x="143177" y="354944"/>
                    </a:lnTo>
                    <a:close/>
                    <a:moveTo>
                      <a:pt x="57161" y="255941"/>
                    </a:moveTo>
                    <a:lnTo>
                      <a:pt x="114528" y="354944"/>
                    </a:lnTo>
                    <a:lnTo>
                      <a:pt x="0" y="354944"/>
                    </a:lnTo>
                    <a:close/>
                    <a:moveTo>
                      <a:pt x="214730" y="247755"/>
                    </a:moveTo>
                    <a:lnTo>
                      <a:pt x="329258" y="247755"/>
                    </a:lnTo>
                    <a:lnTo>
                      <a:pt x="272097" y="346758"/>
                    </a:lnTo>
                    <a:close/>
                    <a:moveTo>
                      <a:pt x="71483" y="247755"/>
                    </a:moveTo>
                    <a:lnTo>
                      <a:pt x="186011" y="247755"/>
                    </a:lnTo>
                    <a:lnTo>
                      <a:pt x="128850" y="346758"/>
                    </a:lnTo>
                    <a:close/>
                    <a:moveTo>
                      <a:pt x="143177" y="123772"/>
                    </a:moveTo>
                    <a:lnTo>
                      <a:pt x="257705" y="123772"/>
                    </a:lnTo>
                    <a:lnTo>
                      <a:pt x="200339" y="222775"/>
                    </a:lnTo>
                    <a:close/>
                    <a:moveTo>
                      <a:pt x="343583" y="8186"/>
                    </a:moveTo>
                    <a:lnTo>
                      <a:pt x="400952" y="107401"/>
                    </a:lnTo>
                    <a:lnTo>
                      <a:pt x="286213" y="107401"/>
                    </a:lnTo>
                    <a:close/>
                    <a:moveTo>
                      <a:pt x="200339" y="8186"/>
                    </a:moveTo>
                    <a:lnTo>
                      <a:pt x="257705" y="107401"/>
                    </a:lnTo>
                    <a:lnTo>
                      <a:pt x="143177" y="107401"/>
                    </a:lnTo>
                    <a:close/>
                    <a:moveTo>
                      <a:pt x="357907" y="0"/>
                    </a:moveTo>
                    <a:lnTo>
                      <a:pt x="472435" y="0"/>
                    </a:lnTo>
                    <a:lnTo>
                      <a:pt x="415069" y="99003"/>
                    </a:lnTo>
                    <a:close/>
                  </a:path>
                </a:pathLst>
              </a:custGeom>
              <a:solidFill>
                <a:srgbClr val="D09401"/>
              </a:solidFill>
              <a:ln>
                <a:noFill/>
              </a:ln>
            </p:spPr>
            <p:txBody>
              <a:bodyPr anchor="ctr"/>
              <a:p>
                <a:pPr algn="ctr"/>
              </a:p>
            </p:txBody>
          </p:sp>
        </p:grpSp>
        <p:grpSp>
          <p:nvGrpSpPr>
            <p:cNvPr id="7" name="组合 6"/>
            <p:cNvGrpSpPr/>
            <p:nvPr/>
          </p:nvGrpSpPr>
          <p:grpSpPr>
            <a:xfrm>
              <a:off x="6091892" y="1858166"/>
              <a:ext cx="3242945" cy="843280"/>
              <a:chOff x="1320299" y="2313211"/>
              <a:chExt cx="3242945" cy="843280"/>
            </a:xfrm>
          </p:grpSpPr>
          <p:sp>
            <p:nvSpPr>
              <p:cNvPr id="12" name="矩形 11"/>
              <p:cNvSpPr/>
              <p:nvPr/>
            </p:nvSpPr>
            <p:spPr bwMode="auto">
              <a:xfrm>
                <a:off x="1858144" y="2313211"/>
                <a:ext cx="2705100" cy="843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288000" anchor="t" anchorCtr="0">
                <a:noAutofit/>
              </a:bodyPr>
              <a:p>
                <a:pPr algn="ctr">
                  <a:lnSpc>
                    <a:spcPct val="140000"/>
                  </a:lnSpc>
                </a:pPr>
                <a:r>
                  <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挣值（</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Earned Value</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a:p>
                <a:pPr algn="l">
                  <a:lnSpc>
                    <a:spcPct val="14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       表示在测量点时，已完成工作量的计划费用</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3" name="任意多边形: 形状 27"/>
              <p:cNvSpPr>
                <a:spLocks noChangeAspect="1"/>
              </p:cNvSpPr>
              <p:nvPr/>
            </p:nvSpPr>
            <p:spPr bwMode="auto">
              <a:xfrm>
                <a:off x="1320299" y="2509733"/>
                <a:ext cx="425079" cy="486000"/>
              </a:xfrm>
              <a:custGeom>
                <a:avLst/>
                <a:gdLst>
                  <a:gd name="connsiteX0" fmla="*/ 130750 w 530706"/>
                  <a:gd name="connsiteY0" fmla="*/ 205126 h 606765"/>
                  <a:gd name="connsiteX1" fmla="*/ 149799 w 530706"/>
                  <a:gd name="connsiteY1" fmla="*/ 215345 h 606765"/>
                  <a:gd name="connsiteX2" fmla="*/ 139562 w 530706"/>
                  <a:gd name="connsiteY2" fmla="*/ 234361 h 606765"/>
                  <a:gd name="connsiteX3" fmla="*/ 88469 w 530706"/>
                  <a:gd name="connsiteY3" fmla="*/ 293986 h 606765"/>
                  <a:gd name="connsiteX4" fmla="*/ 90249 w 530706"/>
                  <a:gd name="connsiteY4" fmla="*/ 406217 h 606765"/>
                  <a:gd name="connsiteX5" fmla="*/ 79924 w 530706"/>
                  <a:gd name="connsiteY5" fmla="*/ 425233 h 606765"/>
                  <a:gd name="connsiteX6" fmla="*/ 75562 w 530706"/>
                  <a:gd name="connsiteY6" fmla="*/ 425855 h 606765"/>
                  <a:gd name="connsiteX7" fmla="*/ 60875 w 530706"/>
                  <a:gd name="connsiteY7" fmla="*/ 414925 h 606765"/>
                  <a:gd name="connsiteX8" fmla="*/ 59273 w 530706"/>
                  <a:gd name="connsiteY8" fmla="*/ 284834 h 606765"/>
                  <a:gd name="connsiteX9" fmla="*/ 130750 w 530706"/>
                  <a:gd name="connsiteY9" fmla="*/ 205126 h 606765"/>
                  <a:gd name="connsiteX10" fmla="*/ 157551 w 530706"/>
                  <a:gd name="connsiteY10" fmla="*/ 181648 h 606765"/>
                  <a:gd name="connsiteX11" fmla="*/ 125054 w 530706"/>
                  <a:gd name="connsiteY11" fmla="*/ 186186 h 606765"/>
                  <a:gd name="connsiteX12" fmla="*/ 41934 w 530706"/>
                  <a:gd name="connsiteY12" fmla="*/ 420651 h 606765"/>
                  <a:gd name="connsiteX13" fmla="*/ 240479 w 530706"/>
                  <a:gd name="connsiteY13" fmla="*/ 570946 h 606765"/>
                  <a:gd name="connsiteX14" fmla="*/ 257833 w 530706"/>
                  <a:gd name="connsiteY14" fmla="*/ 564014 h 606765"/>
                  <a:gd name="connsiteX15" fmla="*/ 264686 w 530706"/>
                  <a:gd name="connsiteY15" fmla="*/ 562414 h 606765"/>
                  <a:gd name="connsiteX16" fmla="*/ 271716 w 530706"/>
                  <a:gd name="connsiteY16" fmla="*/ 564103 h 606765"/>
                  <a:gd name="connsiteX17" fmla="*/ 290227 w 530706"/>
                  <a:gd name="connsiteY17" fmla="*/ 571568 h 606765"/>
                  <a:gd name="connsiteX18" fmla="*/ 404851 w 530706"/>
                  <a:gd name="connsiteY18" fmla="*/ 546149 h 606765"/>
                  <a:gd name="connsiteX19" fmla="*/ 488683 w 530706"/>
                  <a:gd name="connsiteY19" fmla="*/ 421273 h 606765"/>
                  <a:gd name="connsiteX20" fmla="*/ 405652 w 530706"/>
                  <a:gd name="connsiteY20" fmla="*/ 186808 h 606765"/>
                  <a:gd name="connsiteX21" fmla="*/ 276522 w 530706"/>
                  <a:gd name="connsiteY21" fmla="*/ 224049 h 606765"/>
                  <a:gd name="connsiteX22" fmla="*/ 265665 w 530706"/>
                  <a:gd name="connsiteY22" fmla="*/ 228493 h 606765"/>
                  <a:gd name="connsiteX23" fmla="*/ 255341 w 530706"/>
                  <a:gd name="connsiteY23" fmla="*/ 224493 h 606765"/>
                  <a:gd name="connsiteX24" fmla="*/ 157551 w 530706"/>
                  <a:gd name="connsiteY24" fmla="*/ 181648 h 606765"/>
                  <a:gd name="connsiteX25" fmla="*/ 318527 w 530706"/>
                  <a:gd name="connsiteY25" fmla="*/ 31091 h 606765"/>
                  <a:gd name="connsiteX26" fmla="*/ 260948 w 530706"/>
                  <a:gd name="connsiteY26" fmla="*/ 50645 h 606765"/>
                  <a:gd name="connsiteX27" fmla="*/ 241369 w 530706"/>
                  <a:gd name="connsiteY27" fmla="*/ 108150 h 606765"/>
                  <a:gd name="connsiteX28" fmla="*/ 298859 w 530706"/>
                  <a:gd name="connsiteY28" fmla="*/ 88507 h 606765"/>
                  <a:gd name="connsiteX29" fmla="*/ 318527 w 530706"/>
                  <a:gd name="connsiteY29" fmla="*/ 31091 h 606765"/>
                  <a:gd name="connsiteX30" fmla="*/ 335436 w 530706"/>
                  <a:gd name="connsiteY30" fmla="*/ 3361 h 606765"/>
                  <a:gd name="connsiteX31" fmla="*/ 346293 w 530706"/>
                  <a:gd name="connsiteY31" fmla="*/ 14115 h 606765"/>
                  <a:gd name="connsiteX32" fmla="*/ 320574 w 530706"/>
                  <a:gd name="connsiteY32" fmla="*/ 110194 h 606765"/>
                  <a:gd name="connsiteX33" fmla="*/ 260681 w 530706"/>
                  <a:gd name="connsiteY33" fmla="*/ 138636 h 606765"/>
                  <a:gd name="connsiteX34" fmla="*/ 278035 w 530706"/>
                  <a:gd name="connsiteY34" fmla="*/ 183875 h 606765"/>
                  <a:gd name="connsiteX35" fmla="*/ 414374 w 530706"/>
                  <a:gd name="connsiteY35" fmla="*/ 157567 h 606765"/>
                  <a:gd name="connsiteX36" fmla="*/ 516094 w 530706"/>
                  <a:gd name="connsiteY36" fmla="*/ 260401 h 606765"/>
                  <a:gd name="connsiteX37" fmla="*/ 518051 w 530706"/>
                  <a:gd name="connsiteY37" fmla="*/ 430072 h 606765"/>
                  <a:gd name="connsiteX38" fmla="*/ 423006 w 530706"/>
                  <a:gd name="connsiteY38" fmla="*/ 570769 h 606765"/>
                  <a:gd name="connsiteX39" fmla="*/ 321820 w 530706"/>
                  <a:gd name="connsiteY39" fmla="*/ 606765 h 606765"/>
                  <a:gd name="connsiteX40" fmla="*/ 281417 w 530706"/>
                  <a:gd name="connsiteY40" fmla="*/ 600810 h 606765"/>
                  <a:gd name="connsiteX41" fmla="*/ 264597 w 530706"/>
                  <a:gd name="connsiteY41" fmla="*/ 594588 h 606765"/>
                  <a:gd name="connsiteX42" fmla="*/ 249201 w 530706"/>
                  <a:gd name="connsiteY42" fmla="*/ 600188 h 606765"/>
                  <a:gd name="connsiteX43" fmla="*/ 107612 w 530706"/>
                  <a:gd name="connsiteY43" fmla="*/ 570146 h 606765"/>
                  <a:gd name="connsiteX44" fmla="*/ 12655 w 530706"/>
                  <a:gd name="connsiteY44" fmla="*/ 429450 h 606765"/>
                  <a:gd name="connsiteX45" fmla="*/ 14612 w 530706"/>
                  <a:gd name="connsiteY45" fmla="*/ 259779 h 606765"/>
                  <a:gd name="connsiteX46" fmla="*/ 116244 w 530706"/>
                  <a:gd name="connsiteY46" fmla="*/ 156945 h 606765"/>
                  <a:gd name="connsiteX47" fmla="*/ 245018 w 530706"/>
                  <a:gd name="connsiteY47" fmla="*/ 178187 h 606765"/>
                  <a:gd name="connsiteX48" fmla="*/ 133153 w 530706"/>
                  <a:gd name="connsiteY48" fmla="*/ 96151 h 606765"/>
                  <a:gd name="connsiteX49" fmla="*/ 117846 w 530706"/>
                  <a:gd name="connsiteY49" fmla="*/ 80864 h 606765"/>
                  <a:gd name="connsiteX50" fmla="*/ 133153 w 530706"/>
                  <a:gd name="connsiteY50" fmla="*/ 65665 h 606765"/>
                  <a:gd name="connsiteX51" fmla="*/ 210933 w 530706"/>
                  <a:gd name="connsiteY51" fmla="*/ 87796 h 606765"/>
                  <a:gd name="connsiteX52" fmla="*/ 239323 w 530706"/>
                  <a:gd name="connsiteY52" fmla="*/ 29047 h 606765"/>
                  <a:gd name="connsiteX53" fmla="*/ 335436 w 530706"/>
                  <a:gd name="connsiteY53" fmla="*/ 3361 h 60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30706" h="606765">
                    <a:moveTo>
                      <a:pt x="130750" y="205126"/>
                    </a:moveTo>
                    <a:cubicBezTo>
                      <a:pt x="138850" y="202727"/>
                      <a:pt x="147396" y="207259"/>
                      <a:pt x="149799" y="215345"/>
                    </a:cubicBezTo>
                    <a:cubicBezTo>
                      <a:pt x="152202" y="223431"/>
                      <a:pt x="147574" y="231962"/>
                      <a:pt x="139562" y="234361"/>
                    </a:cubicBezTo>
                    <a:cubicBezTo>
                      <a:pt x="116419" y="241292"/>
                      <a:pt x="98350" y="262441"/>
                      <a:pt x="88469" y="293986"/>
                    </a:cubicBezTo>
                    <a:cubicBezTo>
                      <a:pt x="78144" y="327131"/>
                      <a:pt x="78767" y="368007"/>
                      <a:pt x="90249" y="406217"/>
                    </a:cubicBezTo>
                    <a:cubicBezTo>
                      <a:pt x="92653" y="414303"/>
                      <a:pt x="88024" y="422834"/>
                      <a:pt x="79924" y="425233"/>
                    </a:cubicBezTo>
                    <a:cubicBezTo>
                      <a:pt x="78500" y="425677"/>
                      <a:pt x="76987" y="425855"/>
                      <a:pt x="75562" y="425855"/>
                    </a:cubicBezTo>
                    <a:cubicBezTo>
                      <a:pt x="68975" y="425855"/>
                      <a:pt x="62834" y="421590"/>
                      <a:pt x="60875" y="414925"/>
                    </a:cubicBezTo>
                    <a:cubicBezTo>
                      <a:pt x="47523" y="370495"/>
                      <a:pt x="46989" y="324288"/>
                      <a:pt x="59273" y="284834"/>
                    </a:cubicBezTo>
                    <a:cubicBezTo>
                      <a:pt x="72002" y="243958"/>
                      <a:pt x="98083" y="214901"/>
                      <a:pt x="130750" y="205126"/>
                    </a:cubicBezTo>
                    <a:close/>
                    <a:moveTo>
                      <a:pt x="157551" y="181648"/>
                    </a:moveTo>
                    <a:cubicBezTo>
                      <a:pt x="146518" y="181536"/>
                      <a:pt x="135622" y="183031"/>
                      <a:pt x="125054" y="186186"/>
                    </a:cubicBezTo>
                    <a:cubicBezTo>
                      <a:pt x="47452" y="209384"/>
                      <a:pt x="10163" y="314617"/>
                      <a:pt x="41934" y="420651"/>
                    </a:cubicBezTo>
                    <a:cubicBezTo>
                      <a:pt x="73794" y="526773"/>
                      <a:pt x="162788" y="594144"/>
                      <a:pt x="240479" y="570946"/>
                    </a:cubicBezTo>
                    <a:cubicBezTo>
                      <a:pt x="246442" y="569169"/>
                      <a:pt x="252227" y="566858"/>
                      <a:pt x="257833" y="564014"/>
                    </a:cubicBezTo>
                    <a:cubicBezTo>
                      <a:pt x="260058" y="562947"/>
                      <a:pt x="262372" y="562414"/>
                      <a:pt x="264686" y="562414"/>
                    </a:cubicBezTo>
                    <a:cubicBezTo>
                      <a:pt x="267089" y="562414"/>
                      <a:pt x="269491" y="562947"/>
                      <a:pt x="271716" y="564103"/>
                    </a:cubicBezTo>
                    <a:cubicBezTo>
                      <a:pt x="277679" y="567124"/>
                      <a:pt x="283908" y="569702"/>
                      <a:pt x="290227" y="571568"/>
                    </a:cubicBezTo>
                    <a:cubicBezTo>
                      <a:pt x="327071" y="582590"/>
                      <a:pt x="367741" y="573524"/>
                      <a:pt x="404851" y="546149"/>
                    </a:cubicBezTo>
                    <a:cubicBezTo>
                      <a:pt x="443297" y="517796"/>
                      <a:pt x="473110" y="473445"/>
                      <a:pt x="488683" y="421273"/>
                    </a:cubicBezTo>
                    <a:cubicBezTo>
                      <a:pt x="520543" y="315239"/>
                      <a:pt x="483255" y="210006"/>
                      <a:pt x="405652" y="186808"/>
                    </a:cubicBezTo>
                    <a:cubicBezTo>
                      <a:pt x="363825" y="174276"/>
                      <a:pt x="316747" y="187875"/>
                      <a:pt x="276522" y="224049"/>
                    </a:cubicBezTo>
                    <a:cubicBezTo>
                      <a:pt x="273763" y="226804"/>
                      <a:pt x="269936" y="228493"/>
                      <a:pt x="265665" y="228493"/>
                    </a:cubicBezTo>
                    <a:cubicBezTo>
                      <a:pt x="261749" y="228493"/>
                      <a:pt x="258100" y="226982"/>
                      <a:pt x="255341" y="224493"/>
                    </a:cubicBezTo>
                    <a:cubicBezTo>
                      <a:pt x="224972" y="196763"/>
                      <a:pt x="190648" y="181981"/>
                      <a:pt x="157551" y="181648"/>
                    </a:cubicBezTo>
                    <a:close/>
                    <a:moveTo>
                      <a:pt x="318527" y="31091"/>
                    </a:moveTo>
                    <a:cubicBezTo>
                      <a:pt x="297525" y="28425"/>
                      <a:pt x="276166" y="35535"/>
                      <a:pt x="260948" y="50645"/>
                    </a:cubicBezTo>
                    <a:cubicBezTo>
                      <a:pt x="245819" y="65843"/>
                      <a:pt x="238700" y="87174"/>
                      <a:pt x="241369" y="108150"/>
                    </a:cubicBezTo>
                    <a:cubicBezTo>
                      <a:pt x="262372" y="110816"/>
                      <a:pt x="283730" y="103706"/>
                      <a:pt x="298859" y="88507"/>
                    </a:cubicBezTo>
                    <a:cubicBezTo>
                      <a:pt x="314077" y="73398"/>
                      <a:pt x="321197" y="52067"/>
                      <a:pt x="318527" y="31091"/>
                    </a:cubicBezTo>
                    <a:close/>
                    <a:moveTo>
                      <a:pt x="335436" y="3361"/>
                    </a:moveTo>
                    <a:cubicBezTo>
                      <a:pt x="340776" y="4783"/>
                      <a:pt x="344869" y="8871"/>
                      <a:pt x="346293" y="14115"/>
                    </a:cubicBezTo>
                    <a:cubicBezTo>
                      <a:pt x="355460" y="48334"/>
                      <a:pt x="345581" y="85130"/>
                      <a:pt x="320574" y="110194"/>
                    </a:cubicBezTo>
                    <a:cubicBezTo>
                      <a:pt x="304288" y="126459"/>
                      <a:pt x="283019" y="136236"/>
                      <a:pt x="260681" y="138636"/>
                    </a:cubicBezTo>
                    <a:cubicBezTo>
                      <a:pt x="268779" y="152501"/>
                      <a:pt x="274742" y="167699"/>
                      <a:pt x="278035" y="183875"/>
                    </a:cubicBezTo>
                    <a:cubicBezTo>
                      <a:pt x="321375" y="153834"/>
                      <a:pt x="369788" y="144235"/>
                      <a:pt x="414374" y="157567"/>
                    </a:cubicBezTo>
                    <a:cubicBezTo>
                      <a:pt x="460650" y="171343"/>
                      <a:pt x="496782" y="207873"/>
                      <a:pt x="516094" y="260401"/>
                    </a:cubicBezTo>
                    <a:cubicBezTo>
                      <a:pt x="534871" y="311418"/>
                      <a:pt x="535583" y="371589"/>
                      <a:pt x="518051" y="430072"/>
                    </a:cubicBezTo>
                    <a:cubicBezTo>
                      <a:pt x="500520" y="488466"/>
                      <a:pt x="466791" y="538505"/>
                      <a:pt x="423006" y="570769"/>
                    </a:cubicBezTo>
                    <a:cubicBezTo>
                      <a:pt x="390879" y="594499"/>
                      <a:pt x="355994" y="606765"/>
                      <a:pt x="321820" y="606765"/>
                    </a:cubicBezTo>
                    <a:cubicBezTo>
                      <a:pt x="308204" y="606765"/>
                      <a:pt x="294677" y="604810"/>
                      <a:pt x="281417" y="600810"/>
                    </a:cubicBezTo>
                    <a:cubicBezTo>
                      <a:pt x="275721" y="599121"/>
                      <a:pt x="270114" y="597077"/>
                      <a:pt x="264597" y="594588"/>
                    </a:cubicBezTo>
                    <a:cubicBezTo>
                      <a:pt x="259613" y="596721"/>
                      <a:pt x="254451" y="598677"/>
                      <a:pt x="249201" y="600188"/>
                    </a:cubicBezTo>
                    <a:cubicBezTo>
                      <a:pt x="202924" y="614053"/>
                      <a:pt x="152642" y="603387"/>
                      <a:pt x="107612" y="570146"/>
                    </a:cubicBezTo>
                    <a:cubicBezTo>
                      <a:pt x="63916" y="537883"/>
                      <a:pt x="30186" y="487844"/>
                      <a:pt x="12655" y="429450"/>
                    </a:cubicBezTo>
                    <a:cubicBezTo>
                      <a:pt x="-4877" y="370967"/>
                      <a:pt x="-4165" y="310707"/>
                      <a:pt x="14612" y="259779"/>
                    </a:cubicBezTo>
                    <a:cubicBezTo>
                      <a:pt x="33924" y="207251"/>
                      <a:pt x="70056" y="170721"/>
                      <a:pt x="116244" y="156945"/>
                    </a:cubicBezTo>
                    <a:cubicBezTo>
                      <a:pt x="158338" y="144324"/>
                      <a:pt x="203725" y="152145"/>
                      <a:pt x="245018" y="178187"/>
                    </a:cubicBezTo>
                    <a:cubicBezTo>
                      <a:pt x="230067" y="130725"/>
                      <a:pt x="185570" y="96151"/>
                      <a:pt x="133153" y="96151"/>
                    </a:cubicBezTo>
                    <a:cubicBezTo>
                      <a:pt x="124698" y="96151"/>
                      <a:pt x="117846" y="89307"/>
                      <a:pt x="117846" y="80864"/>
                    </a:cubicBezTo>
                    <a:cubicBezTo>
                      <a:pt x="117846" y="72509"/>
                      <a:pt x="124698" y="65665"/>
                      <a:pt x="133153" y="65665"/>
                    </a:cubicBezTo>
                    <a:cubicBezTo>
                      <a:pt x="161720" y="65665"/>
                      <a:pt x="188329" y="73753"/>
                      <a:pt x="210933" y="87796"/>
                    </a:cubicBezTo>
                    <a:cubicBezTo>
                      <a:pt x="213514" y="65843"/>
                      <a:pt x="223304" y="45045"/>
                      <a:pt x="239323" y="29047"/>
                    </a:cubicBezTo>
                    <a:cubicBezTo>
                      <a:pt x="264419" y="4072"/>
                      <a:pt x="301262" y="-5794"/>
                      <a:pt x="335436" y="3361"/>
                    </a:cubicBezTo>
                    <a:close/>
                  </a:path>
                </a:pathLst>
              </a:custGeom>
              <a:solidFill>
                <a:srgbClr val="719AA4"/>
              </a:solidFill>
              <a:ln>
                <a:solidFill>
                  <a:srgbClr val="5B9BD5"/>
                </a:solidFill>
              </a:ln>
            </p:spPr>
            <p:txBody>
              <a:bodyPr anchor="ctr"/>
              <a:p>
                <a:pPr algn="ctr"/>
              </a:p>
            </p:txBody>
          </p:sp>
        </p:grpSp>
        <p:grpSp>
          <p:nvGrpSpPr>
            <p:cNvPr id="8" name="组合 7"/>
            <p:cNvGrpSpPr/>
            <p:nvPr/>
          </p:nvGrpSpPr>
          <p:grpSpPr>
            <a:xfrm>
              <a:off x="6091892" y="4597275"/>
              <a:ext cx="3242945" cy="1353820"/>
              <a:chOff x="8268949" y="2384638"/>
              <a:chExt cx="3242945" cy="1353820"/>
            </a:xfrm>
          </p:grpSpPr>
          <p:sp>
            <p:nvSpPr>
              <p:cNvPr id="10" name="矩形 9"/>
              <p:cNvSpPr/>
              <p:nvPr/>
            </p:nvSpPr>
            <p:spPr bwMode="auto">
              <a:xfrm>
                <a:off x="8806794" y="2384638"/>
                <a:ext cx="2705100" cy="1353820"/>
              </a:xfrm>
              <a:prstGeom prst="rect">
                <a:avLst/>
              </a:prstGeom>
              <a:noFill/>
              <a:ln>
                <a:noFill/>
              </a:ln>
              <a:extLst>
                <a:ext uri="{909E8E84-426E-40DD-AFC4-6F175D3DCCD1}">
                  <a14:hiddenFill xmlns:a14="http://schemas.microsoft.com/office/drawing/2010/main">
                    <a:solidFill>
                      <a:srgbClr val="FFFFFF"/>
                    </a:solidFill>
                  </a14:hiddenFill>
                </a:ext>
              </a:extLst>
            </p:spPr>
            <p:txBody>
              <a:bodyPr wrap="square" lIns="288000" anchor="t" anchorCtr="0">
                <a:noAutofit/>
              </a:bodyPr>
              <a:p>
                <a:pPr lvl="0" algn="ctr">
                  <a:lnSpc>
                    <a:spcPct val="140000"/>
                  </a:lnSpc>
                </a:pPr>
                <a:r>
                  <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rPr>
                  <a:t>挣值分析的关注点</a:t>
                </a:r>
                <a:endPar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a:p>
                <a:pPr marL="171450" lvl="0" indent="-171450" algn="l">
                  <a:lnSpc>
                    <a:spcPct val="140000"/>
                  </a:lnSpc>
                  <a:buFont typeface="Wingdings" panose="05000000000000000000" charset="0"/>
                  <a:buChar char="l"/>
                </a:pPr>
                <a:r>
                  <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rPr>
                  <a:t>      项目进度超前还是落后</a:t>
                </a:r>
                <a:endPar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a:p>
                <a:pPr marL="171450" lvl="0" indent="-171450" algn="l">
                  <a:lnSpc>
                    <a:spcPct val="140000"/>
                  </a:lnSpc>
                  <a:buFont typeface="Wingdings" panose="05000000000000000000" charset="0"/>
                  <a:buChar char="l"/>
                </a:pPr>
                <a:r>
                  <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rPr>
                  <a:t>      实际花费是否超支</a:t>
                </a:r>
                <a:endPar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a:p>
                <a:pPr marL="171450" lvl="0" indent="-171450" algn="l">
                  <a:lnSpc>
                    <a:spcPct val="140000"/>
                  </a:lnSpc>
                  <a:buFont typeface="Wingdings" panose="05000000000000000000" charset="0"/>
                  <a:buChar char="l"/>
                </a:pPr>
                <a:r>
                  <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rPr>
                  <a:t>      资源利用是否有效</a:t>
                </a:r>
                <a:endPar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a:p>
                <a:pPr marL="171450" lvl="0" indent="-171450" algn="l">
                  <a:lnSpc>
                    <a:spcPct val="140000"/>
                  </a:lnSpc>
                  <a:buFont typeface="Wingdings" panose="05000000000000000000" charset="0"/>
                  <a:buChar char="l"/>
                </a:pPr>
                <a:r>
                  <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rPr>
                  <a:t>      还需要对项目投入多少费用</a:t>
                </a:r>
                <a:endParaRPr lang="zh-CN" sz="12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ea"/>
                </a:endParaRPr>
              </a:p>
            </p:txBody>
          </p:sp>
          <p:sp>
            <p:nvSpPr>
              <p:cNvPr id="11" name="任意多边形: 形状 32"/>
              <p:cNvSpPr>
                <a:spLocks noChangeAspect="1"/>
              </p:cNvSpPr>
              <p:nvPr/>
            </p:nvSpPr>
            <p:spPr bwMode="auto">
              <a:xfrm>
                <a:off x="8268949" y="2509733"/>
                <a:ext cx="345477" cy="486000"/>
              </a:xfrm>
              <a:custGeom>
                <a:avLst/>
                <a:gdLst>
                  <a:gd name="connsiteX0" fmla="*/ 210567 w 430943"/>
                  <a:gd name="connsiteY0" fmla="*/ 385640 h 606228"/>
                  <a:gd name="connsiteX1" fmla="*/ 247967 w 430943"/>
                  <a:gd name="connsiteY1" fmla="*/ 385640 h 606228"/>
                  <a:gd name="connsiteX2" fmla="*/ 247967 w 430943"/>
                  <a:gd name="connsiteY2" fmla="*/ 435459 h 606228"/>
                  <a:gd name="connsiteX3" fmla="*/ 210567 w 430943"/>
                  <a:gd name="connsiteY3" fmla="*/ 435459 h 606228"/>
                  <a:gd name="connsiteX4" fmla="*/ 280427 w 430943"/>
                  <a:gd name="connsiteY4" fmla="*/ 304208 h 606228"/>
                  <a:gd name="connsiteX5" fmla="*/ 317827 w 430943"/>
                  <a:gd name="connsiteY5" fmla="*/ 304208 h 606228"/>
                  <a:gd name="connsiteX6" fmla="*/ 317827 w 430943"/>
                  <a:gd name="connsiteY6" fmla="*/ 354098 h 606228"/>
                  <a:gd name="connsiteX7" fmla="*/ 280427 w 430943"/>
                  <a:gd name="connsiteY7" fmla="*/ 354098 h 606228"/>
                  <a:gd name="connsiteX8" fmla="*/ 123207 w 430943"/>
                  <a:gd name="connsiteY8" fmla="*/ 249167 h 606228"/>
                  <a:gd name="connsiteX9" fmla="*/ 160607 w 430943"/>
                  <a:gd name="connsiteY9" fmla="*/ 249167 h 606228"/>
                  <a:gd name="connsiteX10" fmla="*/ 160607 w 430943"/>
                  <a:gd name="connsiteY10" fmla="*/ 298916 h 606228"/>
                  <a:gd name="connsiteX11" fmla="*/ 123207 w 430943"/>
                  <a:gd name="connsiteY11" fmla="*/ 298916 h 606228"/>
                  <a:gd name="connsiteX12" fmla="*/ 123260 w 430943"/>
                  <a:gd name="connsiteY12" fmla="*/ 195726 h 606228"/>
                  <a:gd name="connsiteX13" fmla="*/ 37408 w 430943"/>
                  <a:gd name="connsiteY13" fmla="*/ 281543 h 606228"/>
                  <a:gd name="connsiteX14" fmla="*/ 48070 w 430943"/>
                  <a:gd name="connsiteY14" fmla="*/ 323004 h 606228"/>
                  <a:gd name="connsiteX15" fmla="*/ 169646 w 430943"/>
                  <a:gd name="connsiteY15" fmla="*/ 541889 h 606228"/>
                  <a:gd name="connsiteX16" fmla="*/ 215471 w 430943"/>
                  <a:gd name="connsiteY16" fmla="*/ 568876 h 606228"/>
                  <a:gd name="connsiteX17" fmla="*/ 261297 w 430943"/>
                  <a:gd name="connsiteY17" fmla="*/ 541889 h 606228"/>
                  <a:gd name="connsiteX18" fmla="*/ 382873 w 430943"/>
                  <a:gd name="connsiteY18" fmla="*/ 323004 h 606228"/>
                  <a:gd name="connsiteX19" fmla="*/ 393535 w 430943"/>
                  <a:gd name="connsiteY19" fmla="*/ 281543 h 606228"/>
                  <a:gd name="connsiteX20" fmla="*/ 307683 w 430943"/>
                  <a:gd name="connsiteY20" fmla="*/ 195726 h 606228"/>
                  <a:gd name="connsiteX21" fmla="*/ 215471 w 430943"/>
                  <a:gd name="connsiteY21" fmla="*/ 42768 h 606228"/>
                  <a:gd name="connsiteX22" fmla="*/ 177596 w 430943"/>
                  <a:gd name="connsiteY22" fmla="*/ 94128 h 606228"/>
                  <a:gd name="connsiteX23" fmla="*/ 171330 w 430943"/>
                  <a:gd name="connsiteY23" fmla="*/ 113458 h 606228"/>
                  <a:gd name="connsiteX24" fmla="*/ 152532 w 430943"/>
                  <a:gd name="connsiteY24" fmla="*/ 105520 h 606228"/>
                  <a:gd name="connsiteX25" fmla="*/ 114002 w 430943"/>
                  <a:gd name="connsiteY25" fmla="*/ 100198 h 606228"/>
                  <a:gd name="connsiteX26" fmla="*/ 131583 w 430943"/>
                  <a:gd name="connsiteY26" fmla="*/ 158374 h 606228"/>
                  <a:gd name="connsiteX27" fmla="*/ 299360 w 430943"/>
                  <a:gd name="connsiteY27" fmla="*/ 158374 h 606228"/>
                  <a:gd name="connsiteX28" fmla="*/ 316941 w 430943"/>
                  <a:gd name="connsiteY28" fmla="*/ 100198 h 606228"/>
                  <a:gd name="connsiteX29" fmla="*/ 278411 w 430943"/>
                  <a:gd name="connsiteY29" fmla="*/ 105520 h 606228"/>
                  <a:gd name="connsiteX30" fmla="*/ 259613 w 430943"/>
                  <a:gd name="connsiteY30" fmla="*/ 113458 h 606228"/>
                  <a:gd name="connsiteX31" fmla="*/ 253347 w 430943"/>
                  <a:gd name="connsiteY31" fmla="*/ 94128 h 606228"/>
                  <a:gd name="connsiteX32" fmla="*/ 215471 w 430943"/>
                  <a:gd name="connsiteY32" fmla="*/ 42768 h 606228"/>
                  <a:gd name="connsiteX33" fmla="*/ 215471 w 430943"/>
                  <a:gd name="connsiteY33" fmla="*/ 0 h 606228"/>
                  <a:gd name="connsiteX34" fmla="*/ 224075 w 430943"/>
                  <a:gd name="connsiteY34" fmla="*/ 4482 h 606228"/>
                  <a:gd name="connsiteX35" fmla="*/ 281871 w 430943"/>
                  <a:gd name="connsiteY35" fmla="*/ 65086 h 606228"/>
                  <a:gd name="connsiteX36" fmla="*/ 338077 w 430943"/>
                  <a:gd name="connsiteY36" fmla="*/ 66861 h 606228"/>
                  <a:gd name="connsiteX37" fmla="*/ 347336 w 430943"/>
                  <a:gd name="connsiteY37" fmla="*/ 69755 h 606228"/>
                  <a:gd name="connsiteX38" fmla="*/ 350328 w 430943"/>
                  <a:gd name="connsiteY38" fmla="*/ 79000 h 606228"/>
                  <a:gd name="connsiteX39" fmla="*/ 341163 w 430943"/>
                  <a:gd name="connsiteY39" fmla="*/ 163043 h 606228"/>
                  <a:gd name="connsiteX40" fmla="*/ 430943 w 430943"/>
                  <a:gd name="connsiteY40" fmla="*/ 281543 h 606228"/>
                  <a:gd name="connsiteX41" fmla="*/ 415512 w 430943"/>
                  <a:gd name="connsiteY41" fmla="*/ 341120 h 606228"/>
                  <a:gd name="connsiteX42" fmla="*/ 294029 w 430943"/>
                  <a:gd name="connsiteY42" fmla="*/ 560005 h 606228"/>
                  <a:gd name="connsiteX43" fmla="*/ 215471 w 430943"/>
                  <a:gd name="connsiteY43" fmla="*/ 606228 h 606228"/>
                  <a:gd name="connsiteX44" fmla="*/ 136914 w 430943"/>
                  <a:gd name="connsiteY44" fmla="*/ 560005 h 606228"/>
                  <a:gd name="connsiteX45" fmla="*/ 15431 w 430943"/>
                  <a:gd name="connsiteY45" fmla="*/ 341120 h 606228"/>
                  <a:gd name="connsiteX46" fmla="*/ 0 w 430943"/>
                  <a:gd name="connsiteY46" fmla="*/ 281543 h 606228"/>
                  <a:gd name="connsiteX47" fmla="*/ 89780 w 430943"/>
                  <a:gd name="connsiteY47" fmla="*/ 163043 h 606228"/>
                  <a:gd name="connsiteX48" fmla="*/ 80615 w 430943"/>
                  <a:gd name="connsiteY48" fmla="*/ 79000 h 606228"/>
                  <a:gd name="connsiteX49" fmla="*/ 83607 w 430943"/>
                  <a:gd name="connsiteY49" fmla="*/ 69755 h 606228"/>
                  <a:gd name="connsiteX50" fmla="*/ 92866 w 430943"/>
                  <a:gd name="connsiteY50" fmla="*/ 66861 h 606228"/>
                  <a:gd name="connsiteX51" fmla="*/ 149072 w 430943"/>
                  <a:gd name="connsiteY51" fmla="*/ 65086 h 606228"/>
                  <a:gd name="connsiteX52" fmla="*/ 206868 w 430943"/>
                  <a:gd name="connsiteY52" fmla="*/ 4482 h 606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430943" h="606228">
                    <a:moveTo>
                      <a:pt x="210567" y="385640"/>
                    </a:moveTo>
                    <a:lnTo>
                      <a:pt x="247967" y="385640"/>
                    </a:lnTo>
                    <a:lnTo>
                      <a:pt x="247967" y="435459"/>
                    </a:lnTo>
                    <a:lnTo>
                      <a:pt x="210567" y="435459"/>
                    </a:lnTo>
                    <a:close/>
                    <a:moveTo>
                      <a:pt x="280427" y="304208"/>
                    </a:moveTo>
                    <a:lnTo>
                      <a:pt x="317827" y="304208"/>
                    </a:lnTo>
                    <a:lnTo>
                      <a:pt x="317827" y="354098"/>
                    </a:lnTo>
                    <a:lnTo>
                      <a:pt x="280427" y="354098"/>
                    </a:lnTo>
                    <a:close/>
                    <a:moveTo>
                      <a:pt x="123207" y="249167"/>
                    </a:moveTo>
                    <a:lnTo>
                      <a:pt x="160607" y="249167"/>
                    </a:lnTo>
                    <a:lnTo>
                      <a:pt x="160607" y="298916"/>
                    </a:lnTo>
                    <a:lnTo>
                      <a:pt x="123207" y="298916"/>
                    </a:lnTo>
                    <a:close/>
                    <a:moveTo>
                      <a:pt x="123260" y="195726"/>
                    </a:moveTo>
                    <a:cubicBezTo>
                      <a:pt x="75939" y="195726"/>
                      <a:pt x="37408" y="234199"/>
                      <a:pt x="37408" y="281543"/>
                    </a:cubicBezTo>
                    <a:cubicBezTo>
                      <a:pt x="37408" y="296017"/>
                      <a:pt x="41056" y="310398"/>
                      <a:pt x="48070" y="323004"/>
                    </a:cubicBezTo>
                    <a:lnTo>
                      <a:pt x="169646" y="541889"/>
                    </a:lnTo>
                    <a:cubicBezTo>
                      <a:pt x="178905" y="558510"/>
                      <a:pt x="196393" y="568876"/>
                      <a:pt x="215471" y="568876"/>
                    </a:cubicBezTo>
                    <a:cubicBezTo>
                      <a:pt x="234550" y="568876"/>
                      <a:pt x="252038" y="558510"/>
                      <a:pt x="261297" y="541889"/>
                    </a:cubicBezTo>
                    <a:lnTo>
                      <a:pt x="382873" y="323004"/>
                    </a:lnTo>
                    <a:cubicBezTo>
                      <a:pt x="389887" y="310398"/>
                      <a:pt x="393535" y="296017"/>
                      <a:pt x="393535" y="281543"/>
                    </a:cubicBezTo>
                    <a:cubicBezTo>
                      <a:pt x="393535" y="234199"/>
                      <a:pt x="355004" y="195726"/>
                      <a:pt x="307683" y="195726"/>
                    </a:cubicBezTo>
                    <a:close/>
                    <a:moveTo>
                      <a:pt x="215471" y="42768"/>
                    </a:moveTo>
                    <a:cubicBezTo>
                      <a:pt x="198170" y="54441"/>
                      <a:pt x="184610" y="72744"/>
                      <a:pt x="177596" y="94128"/>
                    </a:cubicBezTo>
                    <a:lnTo>
                      <a:pt x="171330" y="113458"/>
                    </a:lnTo>
                    <a:lnTo>
                      <a:pt x="152532" y="105520"/>
                    </a:lnTo>
                    <a:cubicBezTo>
                      <a:pt x="139907" y="100104"/>
                      <a:pt x="126627" y="98330"/>
                      <a:pt x="114002" y="100198"/>
                    </a:cubicBezTo>
                    <a:cubicBezTo>
                      <a:pt x="111102" y="120088"/>
                      <a:pt x="117555" y="141565"/>
                      <a:pt x="131583" y="158374"/>
                    </a:cubicBezTo>
                    <a:lnTo>
                      <a:pt x="299360" y="158374"/>
                    </a:lnTo>
                    <a:cubicBezTo>
                      <a:pt x="313388" y="141565"/>
                      <a:pt x="319841" y="120088"/>
                      <a:pt x="316941" y="100198"/>
                    </a:cubicBezTo>
                    <a:cubicBezTo>
                      <a:pt x="304316" y="98330"/>
                      <a:pt x="291036" y="100104"/>
                      <a:pt x="278411" y="105520"/>
                    </a:cubicBezTo>
                    <a:lnTo>
                      <a:pt x="259613" y="113458"/>
                    </a:lnTo>
                    <a:lnTo>
                      <a:pt x="253347" y="94128"/>
                    </a:lnTo>
                    <a:cubicBezTo>
                      <a:pt x="246333" y="72744"/>
                      <a:pt x="232773" y="54441"/>
                      <a:pt x="215471" y="42768"/>
                    </a:cubicBezTo>
                    <a:close/>
                    <a:moveTo>
                      <a:pt x="215471" y="0"/>
                    </a:moveTo>
                    <a:lnTo>
                      <a:pt x="224075" y="4482"/>
                    </a:lnTo>
                    <a:cubicBezTo>
                      <a:pt x="248858" y="17275"/>
                      <a:pt x="269246" y="38846"/>
                      <a:pt x="281871" y="65086"/>
                    </a:cubicBezTo>
                    <a:cubicBezTo>
                      <a:pt x="300762" y="60604"/>
                      <a:pt x="320215" y="61164"/>
                      <a:pt x="338077" y="66861"/>
                    </a:cubicBezTo>
                    <a:lnTo>
                      <a:pt x="347336" y="69755"/>
                    </a:lnTo>
                    <a:lnTo>
                      <a:pt x="350328" y="79000"/>
                    </a:lnTo>
                    <a:cubicBezTo>
                      <a:pt x="359026" y="106454"/>
                      <a:pt x="355285" y="136896"/>
                      <a:pt x="341163" y="163043"/>
                    </a:cubicBezTo>
                    <a:cubicBezTo>
                      <a:pt x="392974" y="177610"/>
                      <a:pt x="430943" y="225234"/>
                      <a:pt x="430943" y="281543"/>
                    </a:cubicBezTo>
                    <a:cubicBezTo>
                      <a:pt x="430943" y="302367"/>
                      <a:pt x="425612" y="323004"/>
                      <a:pt x="415512" y="341120"/>
                    </a:cubicBezTo>
                    <a:lnTo>
                      <a:pt x="294029" y="560005"/>
                    </a:lnTo>
                    <a:cubicBezTo>
                      <a:pt x="278224" y="588486"/>
                      <a:pt x="248110" y="606228"/>
                      <a:pt x="215471" y="606228"/>
                    </a:cubicBezTo>
                    <a:cubicBezTo>
                      <a:pt x="182833" y="606228"/>
                      <a:pt x="152719" y="588486"/>
                      <a:pt x="136914" y="560005"/>
                    </a:cubicBezTo>
                    <a:lnTo>
                      <a:pt x="15431" y="341120"/>
                    </a:lnTo>
                    <a:cubicBezTo>
                      <a:pt x="5331" y="323004"/>
                      <a:pt x="0" y="302367"/>
                      <a:pt x="0" y="281543"/>
                    </a:cubicBezTo>
                    <a:cubicBezTo>
                      <a:pt x="0" y="225234"/>
                      <a:pt x="37969" y="177610"/>
                      <a:pt x="89780" y="163043"/>
                    </a:cubicBezTo>
                    <a:cubicBezTo>
                      <a:pt x="75658" y="136896"/>
                      <a:pt x="71917" y="106454"/>
                      <a:pt x="80615" y="79000"/>
                    </a:cubicBezTo>
                    <a:lnTo>
                      <a:pt x="83607" y="69755"/>
                    </a:lnTo>
                    <a:lnTo>
                      <a:pt x="92866" y="66861"/>
                    </a:lnTo>
                    <a:cubicBezTo>
                      <a:pt x="110728" y="61164"/>
                      <a:pt x="130181" y="60604"/>
                      <a:pt x="149072" y="65086"/>
                    </a:cubicBezTo>
                    <a:cubicBezTo>
                      <a:pt x="161604" y="38846"/>
                      <a:pt x="182085" y="17275"/>
                      <a:pt x="206868" y="4482"/>
                    </a:cubicBezTo>
                    <a:close/>
                  </a:path>
                </a:pathLst>
              </a:custGeom>
              <a:solidFill>
                <a:srgbClr val="DA460F"/>
              </a:solidFill>
              <a:ln>
                <a:solidFill>
                  <a:srgbClr val="DA460F"/>
                </a:solidFill>
              </a:ln>
            </p:spPr>
            <p:txBody>
              <a:bodyPr anchor="ctr"/>
              <a:p>
                <a:pPr algn="ctr"/>
              </a:p>
            </p:txBody>
          </p:sp>
        </p:grpSp>
        <p:cxnSp>
          <p:nvCxnSpPr>
            <p:cNvPr id="9" name="直接连接符 8"/>
            <p:cNvCxnSpPr/>
            <p:nvPr/>
          </p:nvCxnSpPr>
          <p:spPr>
            <a:xfrm>
              <a:off x="5805974" y="2925885"/>
              <a:ext cx="3528392" cy="0"/>
            </a:xfrm>
            <a:prstGeom prst="line">
              <a:avLst/>
            </a:prstGeom>
            <a:ln w="6350" cap="rnd">
              <a:solidFill>
                <a:schemeClr val="bg1">
                  <a:lumMod val="75000"/>
                </a:schemeClr>
              </a:solidFill>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4869870" y="4546405"/>
              <a:ext cx="4464496" cy="0"/>
            </a:xfrm>
            <a:prstGeom prst="line">
              <a:avLst/>
            </a:prstGeom>
            <a:ln w="6350" cap="rnd">
              <a:solidFill>
                <a:schemeClr val="bg1">
                  <a:lumMod val="75000"/>
                </a:schemeClr>
              </a:solidFill>
              <a:round/>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42128a8c-3440-4571-bedf-8942cb5465c0"/>
          <p:cNvGrpSpPr>
            <a:grpSpLocks noChangeAspect="1"/>
          </p:cNvGrpSpPr>
          <p:nvPr/>
        </p:nvGrpSpPr>
        <p:grpSpPr>
          <a:xfrm>
            <a:off x="1843780" y="1852334"/>
            <a:ext cx="9624695" cy="4018496"/>
            <a:chOff x="2313719" y="1778194"/>
            <a:chExt cx="9624695" cy="4018496"/>
          </a:xfrm>
        </p:grpSpPr>
        <p:cxnSp>
          <p:nvCxnSpPr>
            <p:cNvPr id="4" name="直接连接符 3"/>
            <p:cNvCxnSpPr/>
            <p:nvPr/>
          </p:nvCxnSpPr>
          <p:spPr>
            <a:xfrm>
              <a:off x="6007447" y="2461690"/>
              <a:ext cx="608012"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p:cNvCxnSpPr/>
            <p:nvPr/>
          </p:nvCxnSpPr>
          <p:spPr>
            <a:xfrm>
              <a:off x="6477347" y="3732580"/>
              <a:ext cx="471908"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p:cNvCxnSpPr/>
            <p:nvPr/>
          </p:nvCxnSpPr>
          <p:spPr>
            <a:xfrm>
              <a:off x="6112222" y="4917804"/>
              <a:ext cx="503237"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7" name="弧形 6"/>
            <p:cNvSpPr/>
            <p:nvPr/>
          </p:nvSpPr>
          <p:spPr>
            <a:xfrm>
              <a:off x="2313719" y="1778194"/>
              <a:ext cx="4018496" cy="4018496"/>
            </a:xfrm>
            <a:prstGeom prst="arc">
              <a:avLst>
                <a:gd name="adj1" fmla="val 16196982"/>
                <a:gd name="adj2" fmla="val 5380091"/>
              </a:avLst>
            </a:prstGeom>
            <a:no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endParaRPr lang="en-US" sz="1200" kern="0">
                <a:solidFill>
                  <a:srgbClr val="492638"/>
                </a:solidFill>
                <a:cs typeface="Arial" panose="020B0604020202020204" pitchFamily="34" charset="0"/>
                <a:sym typeface="+mn-lt"/>
              </a:endParaRPr>
            </a:p>
          </p:txBody>
        </p:sp>
        <p:cxnSp>
          <p:nvCxnSpPr>
            <p:cNvPr id="8" name="直接连接符 7"/>
            <p:cNvCxnSpPr/>
            <p:nvPr/>
          </p:nvCxnSpPr>
          <p:spPr>
            <a:xfrm flipH="1">
              <a:off x="4872789" y="2598821"/>
              <a:ext cx="743300" cy="469445"/>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flipV="1">
              <a:off x="4874405" y="3695770"/>
              <a:ext cx="1221208" cy="26708"/>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flipV="1">
              <a:off x="4874405" y="4384601"/>
              <a:ext cx="862383" cy="393126"/>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6949256" y="2182899"/>
              <a:ext cx="1694785" cy="306705"/>
            </a:xfrm>
            <a:prstGeom prst="rect">
              <a:avLst/>
            </a:prstGeom>
          </p:spPr>
          <p:txBody>
            <a:bodyPr wrap="square">
              <a:spAutoFit/>
            </a:bodyPr>
            <a:lstStyle/>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Earned Value</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2" name="矩形 11"/>
            <p:cNvSpPr/>
            <p:nvPr/>
          </p:nvSpPr>
          <p:spPr>
            <a:xfrm>
              <a:off x="6949219" y="2442404"/>
              <a:ext cx="4989195" cy="337185"/>
            </a:xfrm>
            <a:prstGeom prst="rect">
              <a:avLst/>
            </a:prstGeom>
          </p:spPr>
          <p:txBody>
            <a:bodyPr wrap="square">
              <a:spAutoFit/>
            </a:bodyPr>
            <a:lstStyle/>
            <a:p>
              <a:r>
                <a:rPr sz="1600" dirty="0">
                  <a:solidFill>
                    <a:srgbClr val="492638"/>
                  </a:solidFill>
                  <a:latin typeface="微软雅黑" panose="020B0503020204020204" pitchFamily="34" charset="-122"/>
                  <a:ea typeface="微软雅黑" panose="020B0503020204020204" pitchFamily="34" charset="-122"/>
                  <a:cs typeface="+mn-ea"/>
                  <a:sym typeface="+mn-lt"/>
                </a:rPr>
                <a:t>实际工作的预算价值（挣值）</a:t>
              </a:r>
              <a:endParaRPr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3" name="矩形 12"/>
            <p:cNvSpPr/>
            <p:nvPr/>
          </p:nvSpPr>
          <p:spPr>
            <a:xfrm>
              <a:off x="7268318" y="3342939"/>
              <a:ext cx="1694785" cy="306705"/>
            </a:xfrm>
            <a:prstGeom prst="rect">
              <a:avLst/>
            </a:prstGeom>
          </p:spPr>
          <p:txBody>
            <a:bodyPr wrap="square">
              <a:spAutoFit/>
            </a:bodyPr>
            <a:lstStyle/>
            <a:p>
              <a:pPr>
                <a:spcBef>
                  <a:spcPts val="600"/>
                </a:spcBef>
                <a:buClr>
                  <a:srgbClr val="E24848"/>
                </a:buClr>
              </a:pPr>
              <a:r>
                <a:rPr lang="en-US" altLang="zh-CN" sz="1400" b="1" dirty="0">
                  <a:solidFill>
                    <a:srgbClr val="492638"/>
                  </a:solidFill>
                  <a:latin typeface="微软雅黑" panose="020B0503020204020204" pitchFamily="34" charset="-122"/>
                  <a:ea typeface="微软雅黑" panose="020B0503020204020204" pitchFamily="34" charset="-122"/>
                  <a:cs typeface="+mn-ea"/>
                  <a:sym typeface="+mn-lt"/>
                </a:rPr>
                <a:t>Planed Value</a:t>
              </a:r>
              <a:endParaRPr lang="en-US" altLang="zh-CN" sz="1400" b="1"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4" name="矩形 13"/>
            <p:cNvSpPr/>
            <p:nvPr/>
          </p:nvSpPr>
          <p:spPr>
            <a:xfrm>
              <a:off x="7268317" y="3602475"/>
              <a:ext cx="3549843" cy="337185"/>
            </a:xfrm>
            <a:prstGeom prst="rect">
              <a:avLst/>
            </a:prstGeom>
          </p:spPr>
          <p:txBody>
            <a:bodyPr wrap="square">
              <a:spAutoFit/>
            </a:bodyPr>
            <a:lstStyle/>
            <a:p>
              <a:pPr lvl="0" algn="l"/>
              <a:r>
                <a:rPr sz="1600" dirty="0">
                  <a:solidFill>
                    <a:srgbClr val="492638"/>
                  </a:solidFill>
                  <a:latin typeface="微软雅黑" panose="020B0503020204020204" pitchFamily="34" charset="-122"/>
                  <a:ea typeface="微软雅黑" panose="020B0503020204020204" pitchFamily="34" charset="-122"/>
                  <a:cs typeface="+mn-ea"/>
                  <a:sym typeface="+mn-lt"/>
                </a:rPr>
                <a:t>计划工作的预算价值</a:t>
              </a:r>
              <a:endParaRPr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5" name="矩形 14"/>
            <p:cNvSpPr/>
            <p:nvPr/>
          </p:nvSpPr>
          <p:spPr>
            <a:xfrm>
              <a:off x="6949256" y="4650147"/>
              <a:ext cx="1694785" cy="306705"/>
            </a:xfrm>
            <a:prstGeom prst="rect">
              <a:avLst/>
            </a:prstGeom>
          </p:spPr>
          <p:txBody>
            <a:bodyPr wrap="square">
              <a:spAutoFit/>
            </a:bodyPr>
            <a:lstStyle/>
            <a:p>
              <a:pPr>
                <a:spcBef>
                  <a:spcPts val="600"/>
                </a:spcBef>
                <a:buClr>
                  <a:srgbClr val="E24848"/>
                </a:buClr>
              </a:pPr>
              <a:r>
                <a:rPr lang="en-US" altLang="zh-CN" sz="1400" b="1" dirty="0">
                  <a:solidFill>
                    <a:srgbClr val="492638"/>
                  </a:solidFill>
                  <a:latin typeface="微软雅黑" panose="020B0503020204020204" pitchFamily="34" charset="-122"/>
                  <a:ea typeface="微软雅黑" panose="020B0503020204020204" pitchFamily="34" charset="-122"/>
                  <a:cs typeface="+mn-ea"/>
                  <a:sym typeface="+mn-lt"/>
                </a:rPr>
                <a:t>Actual Cost</a:t>
              </a:r>
              <a:endParaRPr lang="en-US" altLang="zh-CN" sz="1400" b="1"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6" name="矩形 15"/>
            <p:cNvSpPr/>
            <p:nvPr/>
          </p:nvSpPr>
          <p:spPr>
            <a:xfrm>
              <a:off x="6949255" y="4917687"/>
              <a:ext cx="3549843" cy="337185"/>
            </a:xfrm>
            <a:prstGeom prst="rect">
              <a:avLst/>
            </a:prstGeom>
          </p:spPr>
          <p:txBody>
            <a:bodyPr wrap="square">
              <a:spAutoFit/>
            </a:bodyPr>
            <a:lstStyle/>
            <a:p>
              <a:pPr lvl="0" algn="l"/>
              <a:r>
                <a:rPr sz="1600" dirty="0">
                  <a:solidFill>
                    <a:srgbClr val="492638"/>
                  </a:solidFill>
                  <a:latin typeface="微软雅黑" panose="020B0503020204020204" pitchFamily="34" charset="-122"/>
                  <a:ea typeface="微软雅黑" panose="020B0503020204020204" pitchFamily="34" charset="-122"/>
                  <a:cs typeface="+mn-ea"/>
                  <a:sym typeface="+mn-lt"/>
                </a:rPr>
                <a:t>实际工作的实际花费</a:t>
              </a:r>
              <a:endParaRPr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7" name="椭圆 16"/>
            <p:cNvSpPr/>
            <p:nvPr/>
          </p:nvSpPr>
          <p:spPr>
            <a:xfrm>
              <a:off x="5689167" y="2124353"/>
              <a:ext cx="674674" cy="674674"/>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EV</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18" name="椭圆 17"/>
            <p:cNvSpPr/>
            <p:nvPr/>
          </p:nvSpPr>
          <p:spPr>
            <a:xfrm>
              <a:off x="5934063" y="3352410"/>
              <a:ext cx="674674" cy="674674"/>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en-US" altLang="zh-CN" sz="1600" kern="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PV</a:t>
              </a:r>
              <a:endParaRPr lang="en-US" altLang="zh-CN" sz="1600" kern="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19" name="椭圆 18"/>
            <p:cNvSpPr/>
            <p:nvPr/>
          </p:nvSpPr>
          <p:spPr>
            <a:xfrm>
              <a:off x="5689167" y="4580467"/>
              <a:ext cx="674674" cy="674674"/>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en-US" altLang="zh-CN" sz="1600" kern="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AC</a:t>
              </a:r>
              <a:endParaRPr lang="en-US" altLang="zh-CN" sz="1600" kern="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20" name="椭圆 19"/>
            <p:cNvSpPr/>
            <p:nvPr/>
          </p:nvSpPr>
          <p:spPr>
            <a:xfrm>
              <a:off x="3536133" y="2953567"/>
              <a:ext cx="1561578" cy="1561578"/>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挣值分析</a:t>
              </a:r>
              <a:endParaRPr 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grpSp>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grpSp>
        <p:nvGrpSpPr>
          <p:cNvPr id="3" name="组合 2"/>
          <p:cNvGrpSpPr/>
          <p:nvPr/>
        </p:nvGrpSpPr>
        <p:grpSpPr>
          <a:xfrm>
            <a:off x="1248463" y="1215526"/>
            <a:ext cx="3459004" cy="4425658"/>
            <a:chOff x="1248463" y="1014093"/>
            <a:chExt cx="3459004" cy="4425658"/>
          </a:xfrm>
        </p:grpSpPr>
        <p:sp>
          <p:nvSpPr>
            <p:cNvPr id="4" name="文本框 3"/>
            <p:cNvSpPr txBox="1"/>
            <p:nvPr/>
          </p:nvSpPr>
          <p:spPr>
            <a:xfrm>
              <a:off x="1248463" y="1014093"/>
              <a:ext cx="1458926" cy="523220"/>
            </a:xfrm>
            <a:prstGeom prst="rect">
              <a:avLst/>
            </a:prstGeom>
            <a:noFill/>
          </p:spPr>
          <p:txBody>
            <a:bodyPr wrap="none" rtlCol="0">
              <a:spAutoFit/>
            </a:bodyPr>
            <a:lstStyle/>
            <a:p>
              <a:pPr algn="ctr"/>
              <a:r>
                <a:rPr lang="en-US" altLang="zh-CN" sz="2000" b="1" dirty="0" smtClean="0">
                  <a:solidFill>
                    <a:srgbClr val="492638"/>
                  </a:solidFill>
                  <a:latin typeface="微软雅黑" panose="020B0503020204020204" pitchFamily="34" charset="-122"/>
                  <a:ea typeface="微软雅黑" panose="020B0503020204020204" pitchFamily="34" charset="-122"/>
                </a:rPr>
                <a:t>PART  </a:t>
              </a:r>
              <a:r>
                <a:rPr lang="en-US" altLang="zh-CN" sz="2800" b="1" dirty="0" smtClean="0">
                  <a:solidFill>
                    <a:srgbClr val="492638"/>
                  </a:solidFill>
                  <a:latin typeface="微软雅黑" panose="020B0503020204020204" pitchFamily="34" charset="-122"/>
                  <a:ea typeface="微软雅黑" panose="020B0503020204020204" pitchFamily="34" charset="-122"/>
                </a:rPr>
                <a:t>01</a:t>
              </a:r>
              <a:endParaRPr lang="zh-CN" altLang="en-US" sz="2800" b="1" dirty="0">
                <a:solidFill>
                  <a:srgbClr val="492638"/>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1248463" y="1537313"/>
              <a:ext cx="3459004" cy="460375"/>
            </a:xfrm>
            <a:prstGeom prst="rect">
              <a:avLst/>
            </a:prstGeom>
            <a:noFill/>
          </p:spPr>
          <p:txBody>
            <a:bodyPr wrap="square" rtlCol="0">
              <a:spAutoFit/>
            </a:bodyPr>
            <a:lstStyle/>
            <a:p>
              <a:pPr algn="dist"/>
              <a:r>
                <a:rPr lang="zh-CN" altLang="en-US" sz="2400" dirty="0" smtClean="0">
                  <a:solidFill>
                    <a:srgbClr val="492638"/>
                  </a:solidFill>
                  <a:latin typeface="微软雅黑" panose="020B0503020204020204" pitchFamily="34" charset="-122"/>
                  <a:ea typeface="微软雅黑" panose="020B0503020204020204" pitchFamily="34" charset="-122"/>
                </a:rPr>
                <a:t>信息系统项目管理师</a:t>
              </a:r>
              <a:endParaRPr lang="zh-CN" altLang="en-US" sz="2400" dirty="0" smtClean="0">
                <a:solidFill>
                  <a:srgbClr val="492638"/>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248463" y="2171204"/>
              <a:ext cx="1458926" cy="523220"/>
            </a:xfrm>
            <a:prstGeom prst="rect">
              <a:avLst/>
            </a:prstGeom>
            <a:noFill/>
          </p:spPr>
          <p:txBody>
            <a:bodyPr wrap="none" rtlCol="0">
              <a:spAutoFit/>
            </a:bodyPr>
            <a:lstStyle/>
            <a:p>
              <a:pPr algn="ctr"/>
              <a:r>
                <a:rPr lang="en-US" altLang="zh-CN" sz="2000" b="1" dirty="0" smtClean="0">
                  <a:solidFill>
                    <a:srgbClr val="492638"/>
                  </a:solidFill>
                  <a:latin typeface="微软雅黑" panose="020B0503020204020204" pitchFamily="34" charset="-122"/>
                  <a:ea typeface="微软雅黑" panose="020B0503020204020204" pitchFamily="34" charset="-122"/>
                </a:rPr>
                <a:t>PART  </a:t>
              </a:r>
              <a:r>
                <a:rPr lang="en-US" altLang="zh-CN" sz="2800" b="1" dirty="0" smtClean="0">
                  <a:solidFill>
                    <a:srgbClr val="492638"/>
                  </a:solidFill>
                  <a:latin typeface="微软雅黑" panose="020B0503020204020204" pitchFamily="34" charset="-122"/>
                  <a:ea typeface="微软雅黑" panose="020B0503020204020204" pitchFamily="34" charset="-122"/>
                </a:rPr>
                <a:t>02</a:t>
              </a:r>
              <a:endParaRPr lang="zh-CN" altLang="en-US" sz="2800" b="1" dirty="0">
                <a:solidFill>
                  <a:srgbClr val="492638"/>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1248463" y="2694424"/>
              <a:ext cx="3459004" cy="460375"/>
            </a:xfrm>
            <a:prstGeom prst="rect">
              <a:avLst/>
            </a:prstGeom>
            <a:noFill/>
          </p:spPr>
          <p:txBody>
            <a:bodyPr wrap="square" rtlCol="0">
              <a:spAutoFit/>
            </a:bodyPr>
            <a:lstStyle/>
            <a:p>
              <a:pPr algn="l"/>
              <a:r>
                <a:rPr lang="zh-CN" altLang="en-US" sz="2400" dirty="0" smtClean="0">
                  <a:solidFill>
                    <a:srgbClr val="492638"/>
                  </a:solidFill>
                  <a:latin typeface="微软雅黑" panose="020B0503020204020204" pitchFamily="34" charset="-122"/>
                  <a:ea typeface="微软雅黑" panose="020B0503020204020204" pitchFamily="34" charset="-122"/>
                </a:rPr>
                <a:t>进度管理</a:t>
              </a:r>
              <a:endParaRPr lang="zh-CN" altLang="en-US" sz="2400" dirty="0" smtClean="0">
                <a:solidFill>
                  <a:srgbClr val="492638"/>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248463" y="3328315"/>
              <a:ext cx="1458926" cy="523220"/>
            </a:xfrm>
            <a:prstGeom prst="rect">
              <a:avLst/>
            </a:prstGeom>
            <a:noFill/>
          </p:spPr>
          <p:txBody>
            <a:bodyPr wrap="none" rtlCol="0">
              <a:spAutoFit/>
            </a:bodyPr>
            <a:lstStyle/>
            <a:p>
              <a:pPr algn="ctr"/>
              <a:r>
                <a:rPr lang="en-US" altLang="zh-CN" sz="2000" b="1" dirty="0" smtClean="0">
                  <a:solidFill>
                    <a:srgbClr val="492638"/>
                  </a:solidFill>
                  <a:latin typeface="微软雅黑" panose="020B0503020204020204" pitchFamily="34" charset="-122"/>
                  <a:ea typeface="微软雅黑" panose="020B0503020204020204" pitchFamily="34" charset="-122"/>
                </a:rPr>
                <a:t>PART  </a:t>
              </a:r>
              <a:r>
                <a:rPr lang="en-US" altLang="zh-CN" sz="2800" b="1" dirty="0" smtClean="0">
                  <a:solidFill>
                    <a:srgbClr val="492638"/>
                  </a:solidFill>
                  <a:latin typeface="微软雅黑" panose="020B0503020204020204" pitchFamily="34" charset="-122"/>
                  <a:ea typeface="微软雅黑" panose="020B0503020204020204" pitchFamily="34" charset="-122"/>
                </a:rPr>
                <a:t>03</a:t>
              </a:r>
              <a:endParaRPr lang="zh-CN" altLang="en-US" sz="2800" b="1" dirty="0">
                <a:solidFill>
                  <a:srgbClr val="492638"/>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1248463" y="3851535"/>
              <a:ext cx="3459004" cy="460375"/>
            </a:xfrm>
            <a:prstGeom prst="rect">
              <a:avLst/>
            </a:prstGeom>
            <a:noFill/>
          </p:spPr>
          <p:txBody>
            <a:bodyPr wrap="square" rtlCol="0">
              <a:spAutoFit/>
            </a:bodyPr>
            <a:lstStyle/>
            <a:p>
              <a:pPr algn="l"/>
              <a:r>
                <a:rPr lang="zh-CN" altLang="en-US" sz="2400" dirty="0" smtClean="0">
                  <a:solidFill>
                    <a:srgbClr val="492638"/>
                  </a:solidFill>
                  <a:latin typeface="微软雅黑" panose="020B0503020204020204" pitchFamily="34" charset="-122"/>
                  <a:ea typeface="微软雅黑" panose="020B0503020204020204" pitchFamily="34" charset="-122"/>
                </a:rPr>
                <a:t>成本管理</a:t>
              </a:r>
              <a:endParaRPr lang="zh-CN" altLang="en-US" sz="2400" dirty="0" smtClean="0">
                <a:solidFill>
                  <a:srgbClr val="492638"/>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248463" y="4979376"/>
              <a:ext cx="3459004" cy="460375"/>
            </a:xfrm>
            <a:prstGeom prst="rect">
              <a:avLst/>
            </a:prstGeom>
            <a:noFill/>
          </p:spPr>
          <p:txBody>
            <a:bodyPr wrap="square" rtlCol="0">
              <a:spAutoFit/>
            </a:bodyPr>
            <a:lstStyle/>
            <a:p>
              <a:pPr algn="dist"/>
              <a:endParaRPr lang="zh-CN" altLang="en-US" sz="2400" dirty="0" smtClean="0">
                <a:solidFill>
                  <a:srgbClr val="492638"/>
                </a:solidFill>
                <a:latin typeface="微软雅黑" panose="020B0503020204020204" pitchFamily="34" charset="-122"/>
                <a:ea typeface="微软雅黑" panose="020B0503020204020204" pitchFamily="34" charset="-122"/>
              </a:endParaRPr>
            </a:p>
          </p:txBody>
        </p:sp>
      </p:grpSp>
      <p:sp>
        <p:nvSpPr>
          <p:cNvPr id="12" name="文本框 11"/>
          <p:cNvSpPr txBox="1"/>
          <p:nvPr/>
        </p:nvSpPr>
        <p:spPr>
          <a:xfrm>
            <a:off x="5710991" y="1215526"/>
            <a:ext cx="738664" cy="2676695"/>
          </a:xfrm>
          <a:prstGeom prst="rect">
            <a:avLst/>
          </a:prstGeom>
          <a:noFill/>
        </p:spPr>
        <p:txBody>
          <a:bodyPr vert="eaVert" wrap="none" rtlCol="0">
            <a:spAutoFit/>
          </a:bodyPr>
          <a:lstStyle/>
          <a:p>
            <a:r>
              <a:rPr lang="en-US" altLang="zh-CN" sz="3600" b="1" dirty="0" smtClean="0">
                <a:solidFill>
                  <a:srgbClr val="492638"/>
                </a:solidFill>
                <a:latin typeface="微软雅黑" panose="020B0503020204020204" pitchFamily="34" charset="-122"/>
                <a:ea typeface="微软雅黑" panose="020B0503020204020204" pitchFamily="34" charset="-122"/>
              </a:rPr>
              <a:t>CONTENTS</a:t>
            </a:r>
            <a:endParaRPr lang="zh-CN" altLang="en-US" sz="3600" b="1" dirty="0">
              <a:solidFill>
                <a:srgbClr val="492638"/>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7" name="文本框 6"/>
          <p:cNvSpPr txBox="1"/>
          <p:nvPr/>
        </p:nvSpPr>
        <p:spPr>
          <a:xfrm>
            <a:off x="240030" y="390525"/>
            <a:ext cx="2257425" cy="398780"/>
          </a:xfrm>
          <a:prstGeom prst="rect">
            <a:avLst/>
          </a:prstGeom>
          <a:noFill/>
        </p:spPr>
        <p:txBody>
          <a:bodyPr wrap="square" rtlCol="0">
            <a:spAutoFit/>
          </a:bodyPr>
          <a:p>
            <a:pPr algn="l"/>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例题</a:t>
            </a:r>
            <a:r>
              <a:rPr lang="en-US" altLang="zh-CN"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1</a:t>
            </a:r>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a:t>
            </a:r>
            <a:endPar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3" name="文本框 2"/>
          <p:cNvSpPr txBox="1"/>
          <p:nvPr/>
        </p:nvSpPr>
        <p:spPr>
          <a:xfrm>
            <a:off x="2073910" y="3840480"/>
            <a:ext cx="8839200" cy="2306955"/>
          </a:xfrm>
          <a:prstGeom prst="rect">
            <a:avLst/>
          </a:prstGeom>
          <a:noFill/>
        </p:spPr>
        <p:txBody>
          <a:bodyPr wrap="square" rtlCol="0" anchor="t">
            <a:spAutoFit/>
          </a:bodyPr>
          <a:p>
            <a:r>
              <a:rPr lang="zh-CN" altLang="en-US" sz="2400"/>
              <a:t>已知：</a:t>
            </a:r>
            <a:endParaRPr lang="zh-CN" altLang="en-US" sz="2400"/>
          </a:p>
          <a:p>
            <a:r>
              <a:rPr lang="zh-CN" altLang="en-US" sz="2400"/>
              <a:t>某项目计划工期12个月，每月预算1万元，在4月末时，发现实际完成3个月的工作量，花费3.5万元。</a:t>
            </a:r>
            <a:endParaRPr lang="zh-CN" altLang="en-US" sz="2400"/>
          </a:p>
          <a:p>
            <a:r>
              <a:rPr lang="zh-CN" altLang="en-US" sz="2400"/>
              <a:t>问题：</a:t>
            </a:r>
            <a:endParaRPr lang="zh-CN" altLang="en-US" sz="2400"/>
          </a:p>
          <a:p>
            <a:r>
              <a:rPr lang="zh-CN" altLang="en-US" sz="2400"/>
              <a:t>1、在4月末时，此项目的EV、PV、AC？</a:t>
            </a:r>
            <a:endParaRPr lang="zh-CN" altLang="en-US" sz="2400"/>
          </a:p>
          <a:p>
            <a:r>
              <a:rPr lang="zh-CN" altLang="en-US" sz="2400"/>
              <a:t>2、评价此时该项目的进度、成本绩效。</a:t>
            </a:r>
            <a:endParaRPr lang="zh-CN" altLang="en-US" sz="2400"/>
          </a:p>
        </p:txBody>
      </p:sp>
      <p:grpSp>
        <p:nvGrpSpPr>
          <p:cNvPr id="2" name="42128a8c-3440-4571-bedf-8942cb5465c0"/>
          <p:cNvGrpSpPr>
            <a:grpSpLocks noChangeAspect="1"/>
          </p:cNvGrpSpPr>
          <p:nvPr/>
        </p:nvGrpSpPr>
        <p:grpSpPr>
          <a:xfrm>
            <a:off x="751840" y="1100455"/>
            <a:ext cx="9624695" cy="2536190"/>
            <a:chOff x="2313719" y="1778194"/>
            <a:chExt cx="9624695" cy="4018496"/>
          </a:xfrm>
        </p:grpSpPr>
        <p:cxnSp>
          <p:nvCxnSpPr>
            <p:cNvPr id="4" name="直接连接符 3"/>
            <p:cNvCxnSpPr/>
            <p:nvPr/>
          </p:nvCxnSpPr>
          <p:spPr>
            <a:xfrm>
              <a:off x="6007447" y="2461690"/>
              <a:ext cx="608012"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5" name="直接连接符 4"/>
            <p:cNvCxnSpPr/>
            <p:nvPr/>
          </p:nvCxnSpPr>
          <p:spPr>
            <a:xfrm>
              <a:off x="6477347" y="3732580"/>
              <a:ext cx="471908"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cxnSp>
          <p:nvCxnSpPr>
            <p:cNvPr id="6" name="直接连接符 5"/>
            <p:cNvCxnSpPr/>
            <p:nvPr/>
          </p:nvCxnSpPr>
          <p:spPr>
            <a:xfrm>
              <a:off x="6112222" y="4917804"/>
              <a:ext cx="503237"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8" name="弧形 7"/>
            <p:cNvSpPr/>
            <p:nvPr/>
          </p:nvSpPr>
          <p:spPr>
            <a:xfrm>
              <a:off x="2313719" y="1778194"/>
              <a:ext cx="4018496" cy="4018496"/>
            </a:xfrm>
            <a:prstGeom prst="arc">
              <a:avLst>
                <a:gd name="adj1" fmla="val 16196982"/>
                <a:gd name="adj2" fmla="val 5380091"/>
              </a:avLst>
            </a:prstGeom>
            <a:no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endParaRPr lang="en-US" sz="1200" kern="0">
                <a:solidFill>
                  <a:srgbClr val="492638"/>
                </a:solidFill>
                <a:cs typeface="Arial" panose="020B0604020202020204" pitchFamily="34" charset="0"/>
                <a:sym typeface="+mn-lt"/>
              </a:endParaRPr>
            </a:p>
          </p:txBody>
        </p:sp>
        <p:cxnSp>
          <p:nvCxnSpPr>
            <p:cNvPr id="9" name="直接连接符 8"/>
            <p:cNvCxnSpPr/>
            <p:nvPr/>
          </p:nvCxnSpPr>
          <p:spPr>
            <a:xfrm flipH="1">
              <a:off x="4872789" y="2598821"/>
              <a:ext cx="743300" cy="469445"/>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flipV="1">
              <a:off x="4874405" y="3695770"/>
              <a:ext cx="1221208" cy="26708"/>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flipV="1">
              <a:off x="4874405" y="4384601"/>
              <a:ext cx="862383" cy="393126"/>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6949256" y="2182899"/>
              <a:ext cx="1694785" cy="485962"/>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Earned Value</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3" name="矩形 12"/>
            <p:cNvSpPr/>
            <p:nvPr/>
          </p:nvSpPr>
          <p:spPr>
            <a:xfrm>
              <a:off x="6949219" y="2442404"/>
              <a:ext cx="4989195" cy="534257"/>
            </a:xfrm>
            <a:prstGeom prst="rect">
              <a:avLst/>
            </a:prstGeom>
          </p:spPr>
          <p:txBody>
            <a:bodyPr wrap="square">
              <a:spAutoFit/>
            </a:bodyPr>
            <a:p>
              <a:r>
                <a:rPr sz="1600" dirty="0">
                  <a:solidFill>
                    <a:srgbClr val="492638"/>
                  </a:solidFill>
                  <a:latin typeface="微软雅黑" panose="020B0503020204020204" pitchFamily="34" charset="-122"/>
                  <a:ea typeface="微软雅黑" panose="020B0503020204020204" pitchFamily="34" charset="-122"/>
                  <a:cs typeface="+mn-ea"/>
                  <a:sym typeface="+mn-lt"/>
                </a:rPr>
                <a:t>实际工作的预算价值（挣值）</a:t>
              </a:r>
              <a:endParaRPr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4" name="矩形 13"/>
            <p:cNvSpPr/>
            <p:nvPr/>
          </p:nvSpPr>
          <p:spPr>
            <a:xfrm>
              <a:off x="7268318" y="3342939"/>
              <a:ext cx="1694785" cy="485962"/>
            </a:xfrm>
            <a:prstGeom prst="rect">
              <a:avLst/>
            </a:prstGeom>
          </p:spPr>
          <p:txBody>
            <a:bodyPr wrap="square">
              <a:spAutoFit/>
            </a:bodyPr>
            <a:p>
              <a:pPr>
                <a:spcBef>
                  <a:spcPts val="600"/>
                </a:spcBef>
                <a:buClr>
                  <a:srgbClr val="E24848"/>
                </a:buClr>
              </a:pPr>
              <a:r>
                <a:rPr lang="en-US" altLang="zh-CN" sz="1400" b="1" dirty="0">
                  <a:solidFill>
                    <a:srgbClr val="492638"/>
                  </a:solidFill>
                  <a:latin typeface="微软雅黑" panose="020B0503020204020204" pitchFamily="34" charset="-122"/>
                  <a:ea typeface="微软雅黑" panose="020B0503020204020204" pitchFamily="34" charset="-122"/>
                  <a:cs typeface="+mn-ea"/>
                  <a:sym typeface="+mn-lt"/>
                </a:rPr>
                <a:t>Planed Value</a:t>
              </a:r>
              <a:endParaRPr lang="en-US" altLang="zh-CN" sz="1400" b="1"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5" name="矩形 14"/>
            <p:cNvSpPr/>
            <p:nvPr/>
          </p:nvSpPr>
          <p:spPr>
            <a:xfrm>
              <a:off x="7268317" y="3602475"/>
              <a:ext cx="3549843" cy="534257"/>
            </a:xfrm>
            <a:prstGeom prst="rect">
              <a:avLst/>
            </a:prstGeom>
          </p:spPr>
          <p:txBody>
            <a:bodyPr wrap="square">
              <a:spAutoFit/>
            </a:bodyPr>
            <a:p>
              <a:pPr lvl="0" algn="l"/>
              <a:r>
                <a:rPr sz="1600" dirty="0">
                  <a:solidFill>
                    <a:srgbClr val="492638"/>
                  </a:solidFill>
                  <a:latin typeface="微软雅黑" panose="020B0503020204020204" pitchFamily="34" charset="-122"/>
                  <a:ea typeface="微软雅黑" panose="020B0503020204020204" pitchFamily="34" charset="-122"/>
                  <a:cs typeface="+mn-ea"/>
                  <a:sym typeface="+mn-lt"/>
                </a:rPr>
                <a:t>计划工作的预算价值</a:t>
              </a:r>
              <a:endParaRPr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6" name="矩形 15"/>
            <p:cNvSpPr/>
            <p:nvPr/>
          </p:nvSpPr>
          <p:spPr>
            <a:xfrm>
              <a:off x="6949256" y="4650147"/>
              <a:ext cx="1694785" cy="485962"/>
            </a:xfrm>
            <a:prstGeom prst="rect">
              <a:avLst/>
            </a:prstGeom>
          </p:spPr>
          <p:txBody>
            <a:bodyPr wrap="square">
              <a:spAutoFit/>
            </a:bodyPr>
            <a:p>
              <a:pPr>
                <a:spcBef>
                  <a:spcPts val="600"/>
                </a:spcBef>
                <a:buClr>
                  <a:srgbClr val="E24848"/>
                </a:buClr>
              </a:pPr>
              <a:r>
                <a:rPr lang="en-US" altLang="zh-CN" sz="1400" b="1" dirty="0">
                  <a:solidFill>
                    <a:srgbClr val="492638"/>
                  </a:solidFill>
                  <a:latin typeface="微软雅黑" panose="020B0503020204020204" pitchFamily="34" charset="-122"/>
                  <a:ea typeface="微软雅黑" panose="020B0503020204020204" pitchFamily="34" charset="-122"/>
                  <a:cs typeface="+mn-ea"/>
                  <a:sym typeface="+mn-lt"/>
                </a:rPr>
                <a:t>Actual Cost</a:t>
              </a:r>
              <a:endParaRPr lang="en-US" altLang="zh-CN" sz="1400" b="1"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7" name="矩形 16"/>
            <p:cNvSpPr/>
            <p:nvPr/>
          </p:nvSpPr>
          <p:spPr>
            <a:xfrm>
              <a:off x="6949255" y="4917687"/>
              <a:ext cx="3549843" cy="534257"/>
            </a:xfrm>
            <a:prstGeom prst="rect">
              <a:avLst/>
            </a:prstGeom>
          </p:spPr>
          <p:txBody>
            <a:bodyPr wrap="square">
              <a:spAutoFit/>
            </a:bodyPr>
            <a:p>
              <a:pPr lvl="0" algn="l"/>
              <a:r>
                <a:rPr sz="1600" dirty="0">
                  <a:solidFill>
                    <a:srgbClr val="492638"/>
                  </a:solidFill>
                  <a:latin typeface="微软雅黑" panose="020B0503020204020204" pitchFamily="34" charset="-122"/>
                  <a:ea typeface="微软雅黑" panose="020B0503020204020204" pitchFamily="34" charset="-122"/>
                  <a:cs typeface="+mn-ea"/>
                  <a:sym typeface="+mn-lt"/>
                </a:rPr>
                <a:t>实际工作的实际花费</a:t>
              </a:r>
              <a:endParaRPr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8" name="椭圆 17"/>
            <p:cNvSpPr/>
            <p:nvPr/>
          </p:nvSpPr>
          <p:spPr>
            <a:xfrm>
              <a:off x="5689167" y="2124353"/>
              <a:ext cx="674674" cy="674674"/>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EV</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19" name="椭圆 18"/>
            <p:cNvSpPr/>
            <p:nvPr/>
          </p:nvSpPr>
          <p:spPr>
            <a:xfrm>
              <a:off x="5934063" y="3352410"/>
              <a:ext cx="674674" cy="674674"/>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altLang="zh-CN" sz="1600" kern="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PV</a:t>
              </a:r>
              <a:endParaRPr lang="en-US" altLang="zh-CN" sz="1600" kern="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20" name="椭圆 19"/>
            <p:cNvSpPr/>
            <p:nvPr/>
          </p:nvSpPr>
          <p:spPr>
            <a:xfrm>
              <a:off x="5689167" y="4580467"/>
              <a:ext cx="674674" cy="674674"/>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altLang="zh-CN" sz="1600" kern="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AC</a:t>
              </a:r>
              <a:endParaRPr lang="en-US" altLang="zh-CN" sz="1600" kern="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21" name="椭圆 20"/>
            <p:cNvSpPr/>
            <p:nvPr/>
          </p:nvSpPr>
          <p:spPr>
            <a:xfrm>
              <a:off x="3536133" y="2953567"/>
              <a:ext cx="1561578" cy="1561578"/>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zh-CN" alt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挣值分析</a:t>
              </a:r>
              <a:endParaRPr 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gr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1" name="直接连接符 40"/>
          <p:cNvCxnSpPr>
            <a:stCxn id="23" idx="2"/>
          </p:cNvCxnSpPr>
          <p:nvPr/>
        </p:nvCxnSpPr>
        <p:spPr>
          <a:xfrm flipH="1">
            <a:off x="4197350" y="2672715"/>
            <a:ext cx="382905" cy="360045"/>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4856480" y="1682115"/>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7" name="弧形 6"/>
          <p:cNvSpPr/>
          <p:nvPr/>
        </p:nvSpPr>
        <p:spPr>
          <a:xfrm>
            <a:off x="1285240" y="1151255"/>
            <a:ext cx="3295015" cy="4018280"/>
          </a:xfrm>
          <a:prstGeom prst="arc">
            <a:avLst>
              <a:gd name="adj1" fmla="val 16271158"/>
              <a:gd name="adj2" fmla="val 5380091"/>
            </a:avLst>
          </a:prstGeom>
          <a:no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endParaRPr lang="en-US" sz="1200" kern="0">
              <a:solidFill>
                <a:srgbClr val="492638"/>
              </a:solidFill>
              <a:cs typeface="Arial" panose="020B0604020202020204" pitchFamily="34" charset="0"/>
              <a:sym typeface="+mn-lt"/>
            </a:endParaRPr>
          </a:p>
        </p:txBody>
      </p:sp>
      <p:cxnSp>
        <p:nvCxnSpPr>
          <p:cNvPr id="8" name="直接连接符 7"/>
          <p:cNvCxnSpPr>
            <a:stCxn id="17" idx="3"/>
          </p:cNvCxnSpPr>
          <p:nvPr/>
        </p:nvCxnSpPr>
        <p:spPr>
          <a:xfrm flipH="1">
            <a:off x="4211320" y="1920240"/>
            <a:ext cx="467995" cy="65278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36" idx="2"/>
          </p:cNvCxnSpPr>
          <p:nvPr/>
        </p:nvCxnSpPr>
        <p:spPr>
          <a:xfrm flipH="1" flipV="1">
            <a:off x="4105275" y="3237230"/>
            <a:ext cx="474980" cy="50800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a:stCxn id="40" idx="1"/>
            <a:endCxn id="20" idx="5"/>
          </p:cNvCxnSpPr>
          <p:nvPr/>
        </p:nvCxnSpPr>
        <p:spPr>
          <a:xfrm flipH="1" flipV="1">
            <a:off x="4165600" y="3659505"/>
            <a:ext cx="513715" cy="81788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798820" y="1403350"/>
            <a:ext cx="2480945" cy="306705"/>
          </a:xfrm>
          <a:prstGeom prst="rect">
            <a:avLst/>
          </a:prstGeom>
        </p:spPr>
        <p:txBody>
          <a:bodyPr wrap="square">
            <a:spAutoFit/>
          </a:bodyPr>
          <a:lstStyle/>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Schedule Variance</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2" name="矩形 11"/>
          <p:cNvSpPr/>
          <p:nvPr/>
        </p:nvSpPr>
        <p:spPr>
          <a:xfrm>
            <a:off x="5798820" y="1663065"/>
            <a:ext cx="4989195" cy="337185"/>
          </a:xfrm>
          <a:prstGeom prst="rect">
            <a:avLst/>
          </a:prstGeom>
        </p:spPr>
        <p:txBody>
          <a:bodyPr wrap="square">
            <a:spAutoFit/>
          </a:bodyPr>
          <a:lstStyle/>
          <a:p>
            <a:r>
              <a:rPr lang="en-US" sz="1600" dirty="0">
                <a:solidFill>
                  <a:srgbClr val="492638"/>
                </a:solidFill>
                <a:latin typeface="微软雅黑" panose="020B0503020204020204" pitchFamily="34" charset="-122"/>
                <a:ea typeface="微软雅黑" panose="020B0503020204020204" pitchFamily="34" charset="-122"/>
                <a:cs typeface="+mn-ea"/>
                <a:sym typeface="+mn-lt"/>
              </a:rPr>
              <a:t>SV=EV-PV</a:t>
            </a:r>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7" name="椭圆 16"/>
          <p:cNvSpPr/>
          <p:nvPr/>
        </p:nvSpPr>
        <p:spPr>
          <a:xfrm>
            <a:off x="4580255" y="1344930"/>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SV</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20" name="椭圆 19"/>
          <p:cNvSpPr/>
          <p:nvPr/>
        </p:nvSpPr>
        <p:spPr>
          <a:xfrm>
            <a:off x="2832735" y="2326640"/>
            <a:ext cx="1561465" cy="1561465"/>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挣值分析</a:t>
            </a:r>
            <a:endParaRPr 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cxnSp>
        <p:nvCxnSpPr>
          <p:cNvPr id="2" name="直接连接符 1"/>
          <p:cNvCxnSpPr/>
          <p:nvPr/>
        </p:nvCxnSpPr>
        <p:spPr>
          <a:xfrm>
            <a:off x="4898390" y="2682875"/>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21" name="矩形 20"/>
          <p:cNvSpPr/>
          <p:nvPr/>
        </p:nvSpPr>
        <p:spPr>
          <a:xfrm>
            <a:off x="5840730" y="2404110"/>
            <a:ext cx="1694815" cy="306705"/>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Cost Variance</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22" name="矩形 21"/>
          <p:cNvSpPr/>
          <p:nvPr/>
        </p:nvSpPr>
        <p:spPr>
          <a:xfrm>
            <a:off x="5840730" y="2663825"/>
            <a:ext cx="4989195" cy="337185"/>
          </a:xfrm>
          <a:prstGeom prst="rect">
            <a:avLst/>
          </a:prstGeom>
        </p:spPr>
        <p:txBody>
          <a:bodyPr wrap="square">
            <a:spAutoFit/>
          </a:bodyPr>
          <a:p>
            <a:r>
              <a:rPr lang="en-US" sz="1600" dirty="0">
                <a:solidFill>
                  <a:srgbClr val="492638"/>
                </a:solidFill>
                <a:latin typeface="微软雅黑" panose="020B0503020204020204" pitchFamily="34" charset="-122"/>
                <a:ea typeface="微软雅黑" panose="020B0503020204020204" pitchFamily="34" charset="-122"/>
                <a:cs typeface="+mn-ea"/>
                <a:sym typeface="+mn-lt"/>
              </a:rPr>
              <a:t>CV=EV-AC</a:t>
            </a:r>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23" name="椭圆 22"/>
          <p:cNvSpPr/>
          <p:nvPr/>
        </p:nvSpPr>
        <p:spPr>
          <a:xfrm>
            <a:off x="4580255" y="2345690"/>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CV</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cxnSp>
        <p:nvCxnSpPr>
          <p:cNvPr id="32" name="直接连接符 31"/>
          <p:cNvCxnSpPr/>
          <p:nvPr/>
        </p:nvCxnSpPr>
        <p:spPr>
          <a:xfrm>
            <a:off x="4898390" y="3745230"/>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3" name="矩形 32"/>
          <p:cNvSpPr/>
          <p:nvPr/>
        </p:nvSpPr>
        <p:spPr>
          <a:xfrm>
            <a:off x="5840730" y="3466465"/>
            <a:ext cx="3502025" cy="306705"/>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Schedule Performance Index</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5" name="矩形 34"/>
          <p:cNvSpPr/>
          <p:nvPr/>
        </p:nvSpPr>
        <p:spPr>
          <a:xfrm>
            <a:off x="5840730" y="3726180"/>
            <a:ext cx="4989195" cy="337185"/>
          </a:xfrm>
          <a:prstGeom prst="rect">
            <a:avLst/>
          </a:prstGeom>
        </p:spPr>
        <p:txBody>
          <a:bodyPr wrap="square">
            <a:spAutoFit/>
          </a:bodyPr>
          <a:p>
            <a:r>
              <a:rPr lang="en-US" sz="1600" dirty="0">
                <a:solidFill>
                  <a:srgbClr val="492638"/>
                </a:solidFill>
                <a:latin typeface="微软雅黑" panose="020B0503020204020204" pitchFamily="34" charset="-122"/>
                <a:ea typeface="微软雅黑" panose="020B0503020204020204" pitchFamily="34" charset="-122"/>
                <a:cs typeface="+mn-ea"/>
                <a:sym typeface="+mn-lt"/>
              </a:rPr>
              <a:t>SPI=EV/PV</a:t>
            </a:r>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6" name="椭圆 35"/>
          <p:cNvSpPr/>
          <p:nvPr/>
        </p:nvSpPr>
        <p:spPr>
          <a:xfrm>
            <a:off x="4580255" y="3408045"/>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SPI</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cxnSp>
        <p:nvCxnSpPr>
          <p:cNvPr id="37" name="直接连接符 36"/>
          <p:cNvCxnSpPr/>
          <p:nvPr/>
        </p:nvCxnSpPr>
        <p:spPr>
          <a:xfrm>
            <a:off x="4898390" y="4715510"/>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8" name="矩形 37"/>
          <p:cNvSpPr/>
          <p:nvPr/>
        </p:nvSpPr>
        <p:spPr>
          <a:xfrm>
            <a:off x="5840730" y="4436745"/>
            <a:ext cx="3215640" cy="306705"/>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Cost Performance Index</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9" name="矩形 38"/>
          <p:cNvSpPr/>
          <p:nvPr/>
        </p:nvSpPr>
        <p:spPr>
          <a:xfrm>
            <a:off x="5840730" y="4696460"/>
            <a:ext cx="4989195" cy="337185"/>
          </a:xfrm>
          <a:prstGeom prst="rect">
            <a:avLst/>
          </a:prstGeom>
        </p:spPr>
        <p:txBody>
          <a:bodyPr wrap="square">
            <a:spAutoFit/>
          </a:bodyPr>
          <a:p>
            <a:r>
              <a:rPr lang="en-US" sz="1600" dirty="0">
                <a:solidFill>
                  <a:srgbClr val="492638"/>
                </a:solidFill>
                <a:latin typeface="微软雅黑" panose="020B0503020204020204" pitchFamily="34" charset="-122"/>
                <a:ea typeface="微软雅黑" panose="020B0503020204020204" pitchFamily="34" charset="-122"/>
                <a:cs typeface="+mn-ea"/>
                <a:sym typeface="+mn-lt"/>
              </a:rPr>
              <a:t>CPI=EV/AC</a:t>
            </a:r>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40" name="椭圆 39"/>
          <p:cNvSpPr/>
          <p:nvPr/>
        </p:nvSpPr>
        <p:spPr>
          <a:xfrm>
            <a:off x="4580255" y="4378325"/>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CPI</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42" name="文本框 41"/>
          <p:cNvSpPr txBox="1"/>
          <p:nvPr/>
        </p:nvSpPr>
        <p:spPr>
          <a:xfrm>
            <a:off x="4826635" y="5450205"/>
            <a:ext cx="2540000" cy="645160"/>
          </a:xfrm>
          <a:prstGeom prst="rect">
            <a:avLst/>
          </a:prstGeom>
          <a:noFill/>
        </p:spPr>
        <p:txBody>
          <a:bodyPr wrap="square" rtlCol="0" anchor="t">
            <a:spAutoFit/>
          </a:bodyPr>
          <a:p>
            <a:r>
              <a:rPr lang="zh-CN" altLang="en-US"/>
              <a:t>SV&gt;0  SPI&gt;1 进度超前</a:t>
            </a:r>
            <a:endParaRPr lang="zh-CN" altLang="en-US"/>
          </a:p>
          <a:p>
            <a:r>
              <a:rPr lang="zh-CN" altLang="en-US"/>
              <a:t>CV&gt;0 CPI&gt;1 成本节约</a:t>
            </a:r>
            <a:endParaRPr lang="zh-CN" alt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pic>
        <p:nvPicPr>
          <p:cNvPr id="3" name="图片 2"/>
          <p:cNvPicPr>
            <a:picLocks noChangeAspect="1"/>
          </p:cNvPicPr>
          <p:nvPr/>
        </p:nvPicPr>
        <p:blipFill>
          <a:blip r:embed="rId1"/>
          <a:srcRect l="1968" t="4727" r="441"/>
          <a:stretch>
            <a:fillRect/>
          </a:stretch>
        </p:blipFill>
        <p:spPr>
          <a:xfrm>
            <a:off x="59690" y="1546860"/>
            <a:ext cx="6078855" cy="4051300"/>
          </a:xfrm>
          <a:prstGeom prst="rect">
            <a:avLst/>
          </a:prstGeom>
          <a:ln w="19050">
            <a:solidFill>
              <a:schemeClr val="tx1"/>
            </a:solidFill>
          </a:ln>
        </p:spPr>
      </p:pic>
      <p:pic>
        <p:nvPicPr>
          <p:cNvPr id="5" name="图片 4"/>
          <p:cNvPicPr>
            <a:picLocks noChangeAspect="1"/>
          </p:cNvPicPr>
          <p:nvPr/>
        </p:nvPicPr>
        <p:blipFill>
          <a:blip r:embed="rId2"/>
          <a:stretch>
            <a:fillRect/>
          </a:stretch>
        </p:blipFill>
        <p:spPr>
          <a:xfrm>
            <a:off x="6138545" y="1546860"/>
            <a:ext cx="6109970" cy="4050665"/>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2" name="文本框 1"/>
          <p:cNvSpPr txBox="1"/>
          <p:nvPr/>
        </p:nvSpPr>
        <p:spPr>
          <a:xfrm>
            <a:off x="732155" y="1305560"/>
            <a:ext cx="10473055" cy="1198880"/>
          </a:xfrm>
          <a:prstGeom prst="rect">
            <a:avLst/>
          </a:prstGeom>
          <a:noFill/>
        </p:spPr>
        <p:txBody>
          <a:bodyPr wrap="square" rtlCol="0" anchor="t">
            <a:spAutoFit/>
          </a:bodyPr>
          <a:p>
            <a:r>
              <a:rPr lang="zh-CN" altLang="en-US"/>
              <a:t>项目经理小张对自己正在做的一个项目进行成本挣值分析后，画出了如下所示的一张图，当前时间为图中的检查日期。根据该图小张分析：该项目进度 （</a:t>
            </a:r>
            <a:r>
              <a:rPr lang="en-US" altLang="zh-CN"/>
              <a:t>1</a:t>
            </a:r>
            <a:r>
              <a:rPr lang="zh-CN" altLang="en-US"/>
              <a:t>） ，成本 （</a:t>
            </a:r>
            <a:r>
              <a:rPr lang="en-US" altLang="zh-CN"/>
              <a:t>2</a:t>
            </a:r>
            <a:r>
              <a:rPr lang="zh-CN" altLang="en-US"/>
              <a:t>） 。</a:t>
            </a:r>
            <a:endParaRPr lang="zh-CN" altLang="en-US"/>
          </a:p>
          <a:p>
            <a:r>
              <a:rPr lang="zh-CN" altLang="en-US"/>
              <a:t>（</a:t>
            </a:r>
            <a:r>
              <a:rPr lang="en-US" altLang="zh-CN"/>
              <a:t>1</a:t>
            </a:r>
            <a:r>
              <a:rPr lang="zh-CN" altLang="en-US"/>
              <a:t>）A．正常 B．落后 C．超前 D．无法判断</a:t>
            </a:r>
            <a:endParaRPr lang="zh-CN" altLang="en-US"/>
          </a:p>
          <a:p>
            <a:r>
              <a:rPr lang="zh-CN" altLang="en-US"/>
              <a:t>（</a:t>
            </a:r>
            <a:r>
              <a:rPr lang="en-US" altLang="zh-CN"/>
              <a:t>2</a:t>
            </a:r>
            <a:r>
              <a:rPr lang="zh-CN" altLang="en-US"/>
              <a:t>）A．正常 B．超支 C．节约 D．无法判断</a:t>
            </a:r>
            <a:endParaRPr lang="zh-CN" altLang="en-US"/>
          </a:p>
        </p:txBody>
      </p:sp>
      <p:pic>
        <p:nvPicPr>
          <p:cNvPr id="4" name="图片 3"/>
          <p:cNvPicPr>
            <a:picLocks noChangeAspect="1"/>
          </p:cNvPicPr>
          <p:nvPr/>
        </p:nvPicPr>
        <p:blipFill>
          <a:blip r:embed="rId1"/>
          <a:stretch>
            <a:fillRect/>
          </a:stretch>
        </p:blipFill>
        <p:spPr>
          <a:xfrm>
            <a:off x="3234055" y="2900045"/>
            <a:ext cx="5151755" cy="2895600"/>
          </a:xfrm>
          <a:prstGeom prst="rect">
            <a:avLst/>
          </a:prstGeom>
        </p:spPr>
      </p:pic>
      <p:sp>
        <p:nvSpPr>
          <p:cNvPr id="7" name="文本框 6"/>
          <p:cNvSpPr txBox="1"/>
          <p:nvPr/>
        </p:nvSpPr>
        <p:spPr>
          <a:xfrm>
            <a:off x="240030" y="390525"/>
            <a:ext cx="2257425" cy="398780"/>
          </a:xfrm>
          <a:prstGeom prst="rect">
            <a:avLst/>
          </a:prstGeom>
          <a:noFill/>
        </p:spPr>
        <p:txBody>
          <a:bodyPr wrap="square" rtlCol="0">
            <a:spAutoFit/>
          </a:bodyPr>
          <a:p>
            <a:pPr algn="l"/>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例题</a:t>
            </a:r>
            <a:r>
              <a:rPr lang="en-US" altLang="zh-CN"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2</a:t>
            </a:r>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a:t>
            </a:r>
            <a:endPar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4856480" y="2127885"/>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7" name="弧形 6"/>
          <p:cNvSpPr/>
          <p:nvPr/>
        </p:nvSpPr>
        <p:spPr>
          <a:xfrm>
            <a:off x="1285240" y="1597025"/>
            <a:ext cx="3295015" cy="4018280"/>
          </a:xfrm>
          <a:prstGeom prst="arc">
            <a:avLst>
              <a:gd name="adj1" fmla="val 16271158"/>
              <a:gd name="adj2" fmla="val 5380091"/>
            </a:avLst>
          </a:prstGeom>
          <a:no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endParaRPr lang="en-US" sz="1200" kern="0">
              <a:solidFill>
                <a:srgbClr val="492638"/>
              </a:solidFill>
              <a:cs typeface="Arial" panose="020B0604020202020204" pitchFamily="34" charset="0"/>
              <a:sym typeface="+mn-lt"/>
            </a:endParaRPr>
          </a:p>
        </p:txBody>
      </p:sp>
      <p:cxnSp>
        <p:nvCxnSpPr>
          <p:cNvPr id="8" name="直接连接符 7"/>
          <p:cNvCxnSpPr>
            <a:stCxn id="17" idx="3"/>
          </p:cNvCxnSpPr>
          <p:nvPr/>
        </p:nvCxnSpPr>
        <p:spPr>
          <a:xfrm flipH="1">
            <a:off x="4211320" y="2366010"/>
            <a:ext cx="467995" cy="65278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36" idx="2"/>
          </p:cNvCxnSpPr>
          <p:nvPr/>
        </p:nvCxnSpPr>
        <p:spPr>
          <a:xfrm flipH="1" flipV="1">
            <a:off x="4105275" y="3683000"/>
            <a:ext cx="474980" cy="50800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a:stCxn id="40" idx="1"/>
            <a:endCxn id="20" idx="5"/>
          </p:cNvCxnSpPr>
          <p:nvPr/>
        </p:nvCxnSpPr>
        <p:spPr>
          <a:xfrm flipH="1" flipV="1">
            <a:off x="4165600" y="4105275"/>
            <a:ext cx="513715" cy="90043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798820" y="1849120"/>
            <a:ext cx="2480945" cy="306705"/>
          </a:xfrm>
          <a:prstGeom prst="rect">
            <a:avLst/>
          </a:prstGeom>
        </p:spPr>
        <p:txBody>
          <a:bodyPr wrap="square">
            <a:spAutoFit/>
          </a:bodyPr>
          <a:lstStyle/>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Budget At Completion</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2" name="矩形 11"/>
          <p:cNvSpPr/>
          <p:nvPr/>
        </p:nvSpPr>
        <p:spPr>
          <a:xfrm>
            <a:off x="5798820" y="1663065"/>
            <a:ext cx="4989195" cy="337185"/>
          </a:xfrm>
          <a:prstGeom prst="rect">
            <a:avLst/>
          </a:prstGeom>
        </p:spPr>
        <p:txBody>
          <a:bodyPr wrap="square">
            <a:spAutoFit/>
          </a:bodyPr>
          <a:lstStyle/>
          <a:p>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7" name="椭圆 16"/>
          <p:cNvSpPr/>
          <p:nvPr/>
        </p:nvSpPr>
        <p:spPr>
          <a:xfrm>
            <a:off x="4580255" y="1790700"/>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BAC</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20" name="椭圆 19"/>
          <p:cNvSpPr/>
          <p:nvPr/>
        </p:nvSpPr>
        <p:spPr>
          <a:xfrm>
            <a:off x="2832735" y="2772410"/>
            <a:ext cx="1561465" cy="1561465"/>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挣值分析</a:t>
            </a:r>
            <a:endParaRPr 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cxnSp>
        <p:nvCxnSpPr>
          <p:cNvPr id="2" name="直接连接符 1"/>
          <p:cNvCxnSpPr/>
          <p:nvPr/>
        </p:nvCxnSpPr>
        <p:spPr>
          <a:xfrm>
            <a:off x="4898390" y="3128645"/>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21" name="矩形 20"/>
          <p:cNvSpPr/>
          <p:nvPr/>
        </p:nvSpPr>
        <p:spPr>
          <a:xfrm>
            <a:off x="5840730" y="2849880"/>
            <a:ext cx="3019425" cy="306705"/>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Estimate To Completion</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22" name="矩形 21"/>
          <p:cNvSpPr/>
          <p:nvPr/>
        </p:nvSpPr>
        <p:spPr>
          <a:xfrm>
            <a:off x="5840730" y="3109595"/>
            <a:ext cx="4989195" cy="583565"/>
          </a:xfrm>
          <a:prstGeom prst="rect">
            <a:avLst/>
          </a:prstGeom>
        </p:spPr>
        <p:txBody>
          <a:bodyPr wrap="square">
            <a:spAutoFit/>
          </a:bodyPr>
          <a:p>
            <a:r>
              <a:rPr lang="en-US" sz="1600" dirty="0">
                <a:solidFill>
                  <a:srgbClr val="492638"/>
                </a:solidFill>
                <a:latin typeface="微软雅黑" panose="020B0503020204020204" pitchFamily="34" charset="-122"/>
                <a:ea typeface="微软雅黑" panose="020B0503020204020204" pitchFamily="34" charset="-122"/>
                <a:cs typeface="+mn-ea"/>
                <a:sym typeface="+mn-lt"/>
              </a:rPr>
              <a:t>ETC=BAC-EV (</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非典型）</a:t>
            </a:r>
            <a:endParaRPr lang="zh-CN" altLang="en-US" sz="1600" dirty="0">
              <a:solidFill>
                <a:srgbClr val="492638"/>
              </a:solidFill>
              <a:latin typeface="微软雅黑" panose="020B0503020204020204" pitchFamily="34" charset="-122"/>
              <a:ea typeface="微软雅黑" panose="020B0503020204020204" pitchFamily="34" charset="-122"/>
              <a:cs typeface="+mn-ea"/>
              <a:sym typeface="+mn-lt"/>
            </a:endParaRPr>
          </a:p>
          <a:p>
            <a:r>
              <a:rPr lang="en-US" altLang="zh-CN" sz="1600" dirty="0">
                <a:solidFill>
                  <a:srgbClr val="492638"/>
                </a:solidFill>
                <a:latin typeface="微软雅黑" panose="020B0503020204020204" pitchFamily="34" charset="-122"/>
                <a:ea typeface="微软雅黑" panose="020B0503020204020204" pitchFamily="34" charset="-122"/>
                <a:cs typeface="+mn-ea"/>
                <a:sym typeface="+mn-lt"/>
              </a:rPr>
              <a:t>ETC=</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a:t>
            </a:r>
            <a:r>
              <a:rPr lang="en-US" altLang="zh-CN" sz="1600" dirty="0">
                <a:solidFill>
                  <a:srgbClr val="492638"/>
                </a:solidFill>
                <a:latin typeface="微软雅黑" panose="020B0503020204020204" pitchFamily="34" charset="-122"/>
                <a:ea typeface="微软雅黑" panose="020B0503020204020204" pitchFamily="34" charset="-122"/>
                <a:cs typeface="+mn-ea"/>
                <a:sym typeface="+mn-lt"/>
              </a:rPr>
              <a:t>BAC-EV</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a:t>
            </a:r>
            <a:r>
              <a:rPr lang="en-US" altLang="zh-CN" sz="1600" dirty="0">
                <a:solidFill>
                  <a:srgbClr val="492638"/>
                </a:solidFill>
                <a:latin typeface="微软雅黑" panose="020B0503020204020204" pitchFamily="34" charset="-122"/>
                <a:ea typeface="微软雅黑" panose="020B0503020204020204" pitchFamily="34" charset="-122"/>
                <a:cs typeface="+mn-ea"/>
                <a:sym typeface="+mn-lt"/>
              </a:rPr>
              <a:t>/CPI(</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典型）</a:t>
            </a:r>
            <a:endParaRPr lang="zh-CN" alt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23" name="椭圆 22"/>
          <p:cNvSpPr/>
          <p:nvPr/>
        </p:nvSpPr>
        <p:spPr>
          <a:xfrm>
            <a:off x="4580255" y="2791460"/>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ETC</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cxnSp>
        <p:nvCxnSpPr>
          <p:cNvPr id="32" name="直接连接符 31"/>
          <p:cNvCxnSpPr/>
          <p:nvPr/>
        </p:nvCxnSpPr>
        <p:spPr>
          <a:xfrm>
            <a:off x="4898390" y="4191000"/>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3" name="矩形 32"/>
          <p:cNvSpPr/>
          <p:nvPr/>
        </p:nvSpPr>
        <p:spPr>
          <a:xfrm>
            <a:off x="5840730" y="3912235"/>
            <a:ext cx="3502025" cy="306705"/>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Estimate At Completion</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5" name="矩形 34"/>
          <p:cNvSpPr/>
          <p:nvPr/>
        </p:nvSpPr>
        <p:spPr>
          <a:xfrm>
            <a:off x="5840730" y="4171950"/>
            <a:ext cx="4989195" cy="337185"/>
          </a:xfrm>
          <a:prstGeom prst="rect">
            <a:avLst/>
          </a:prstGeom>
        </p:spPr>
        <p:txBody>
          <a:bodyPr wrap="square">
            <a:spAutoFit/>
          </a:bodyPr>
          <a:p>
            <a:r>
              <a:rPr lang="en-US" sz="1600" dirty="0">
                <a:solidFill>
                  <a:srgbClr val="492638"/>
                </a:solidFill>
                <a:latin typeface="微软雅黑" panose="020B0503020204020204" pitchFamily="34" charset="-122"/>
                <a:ea typeface="微软雅黑" panose="020B0503020204020204" pitchFamily="34" charset="-122"/>
                <a:cs typeface="+mn-ea"/>
                <a:sym typeface="+mn-lt"/>
              </a:rPr>
              <a:t>EAC=ETC+AC</a:t>
            </a:r>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6" name="椭圆 35"/>
          <p:cNvSpPr/>
          <p:nvPr/>
        </p:nvSpPr>
        <p:spPr>
          <a:xfrm>
            <a:off x="4580255" y="3853815"/>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EAC</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cxnSp>
        <p:nvCxnSpPr>
          <p:cNvPr id="37" name="直接连接符 36"/>
          <p:cNvCxnSpPr/>
          <p:nvPr/>
        </p:nvCxnSpPr>
        <p:spPr>
          <a:xfrm>
            <a:off x="4898390" y="5243830"/>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8" name="矩形 37"/>
          <p:cNvSpPr/>
          <p:nvPr/>
        </p:nvSpPr>
        <p:spPr>
          <a:xfrm>
            <a:off x="5840730" y="4965065"/>
            <a:ext cx="3215640" cy="306705"/>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Variance at Completion</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9" name="矩形 38"/>
          <p:cNvSpPr/>
          <p:nvPr/>
        </p:nvSpPr>
        <p:spPr>
          <a:xfrm>
            <a:off x="5840730" y="5224780"/>
            <a:ext cx="4989195" cy="337185"/>
          </a:xfrm>
          <a:prstGeom prst="rect">
            <a:avLst/>
          </a:prstGeom>
        </p:spPr>
        <p:txBody>
          <a:bodyPr wrap="square">
            <a:spAutoFit/>
          </a:bodyPr>
          <a:p>
            <a:r>
              <a:rPr lang="en-US" sz="1600" dirty="0">
                <a:solidFill>
                  <a:srgbClr val="492638"/>
                </a:solidFill>
                <a:latin typeface="微软雅黑" panose="020B0503020204020204" pitchFamily="34" charset="-122"/>
                <a:ea typeface="微软雅黑" panose="020B0503020204020204" pitchFamily="34" charset="-122"/>
                <a:cs typeface="+mn-ea"/>
                <a:sym typeface="+mn-lt"/>
              </a:rPr>
              <a:t>VAC=BAC-EAC</a:t>
            </a:r>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40" name="椭圆 39"/>
          <p:cNvSpPr/>
          <p:nvPr/>
        </p:nvSpPr>
        <p:spPr>
          <a:xfrm>
            <a:off x="4580255" y="4906645"/>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VAC</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cxnSp>
        <p:nvCxnSpPr>
          <p:cNvPr id="41" name="直接连接符 40"/>
          <p:cNvCxnSpPr>
            <a:stCxn id="23" idx="2"/>
          </p:cNvCxnSpPr>
          <p:nvPr/>
        </p:nvCxnSpPr>
        <p:spPr>
          <a:xfrm flipH="1">
            <a:off x="4197350" y="3136900"/>
            <a:ext cx="382905" cy="360045"/>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5840730" y="2127885"/>
            <a:ext cx="4989195" cy="337185"/>
          </a:xfrm>
          <a:prstGeom prst="rect">
            <a:avLst/>
          </a:prstGeom>
        </p:spPr>
        <p:txBody>
          <a:bodyPr wrap="square">
            <a:spAutoFit/>
          </a:bodyPr>
          <a:p>
            <a:r>
              <a:rPr lang="en-US" altLang="zh-CN" sz="1600" dirty="0">
                <a:solidFill>
                  <a:srgbClr val="492638"/>
                </a:solidFill>
                <a:latin typeface="微软雅黑" panose="020B0503020204020204" pitchFamily="34" charset="-122"/>
                <a:ea typeface="微软雅黑" panose="020B0503020204020204" pitchFamily="34" charset="-122"/>
                <a:cs typeface="+mn-ea"/>
                <a:sym typeface="+mn-lt"/>
              </a:rPr>
              <a:t>BAC</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（总预算）</a:t>
            </a:r>
            <a:endParaRPr lang="zh-CN" alt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4856480" y="1558290"/>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7" name="弧形 6"/>
          <p:cNvSpPr/>
          <p:nvPr/>
        </p:nvSpPr>
        <p:spPr>
          <a:xfrm>
            <a:off x="1285240" y="1027430"/>
            <a:ext cx="3295015" cy="4018280"/>
          </a:xfrm>
          <a:prstGeom prst="arc">
            <a:avLst>
              <a:gd name="adj1" fmla="val 16271158"/>
              <a:gd name="adj2" fmla="val 5380091"/>
            </a:avLst>
          </a:prstGeom>
          <a:no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endParaRPr lang="en-US" sz="1200" kern="0">
              <a:solidFill>
                <a:srgbClr val="492638"/>
              </a:solidFill>
              <a:cs typeface="Arial" panose="020B0604020202020204" pitchFamily="34" charset="0"/>
              <a:sym typeface="+mn-lt"/>
            </a:endParaRPr>
          </a:p>
        </p:txBody>
      </p:sp>
      <p:cxnSp>
        <p:nvCxnSpPr>
          <p:cNvPr id="8" name="直接连接符 7"/>
          <p:cNvCxnSpPr>
            <a:stCxn id="17" idx="3"/>
          </p:cNvCxnSpPr>
          <p:nvPr/>
        </p:nvCxnSpPr>
        <p:spPr>
          <a:xfrm flipH="1">
            <a:off x="4211320" y="1796415"/>
            <a:ext cx="467995" cy="65278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36" idx="2"/>
          </p:cNvCxnSpPr>
          <p:nvPr/>
        </p:nvCxnSpPr>
        <p:spPr>
          <a:xfrm flipH="1" flipV="1">
            <a:off x="4105275" y="3113405"/>
            <a:ext cx="474980" cy="50800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a:stCxn id="40" idx="1"/>
            <a:endCxn id="20" idx="5"/>
          </p:cNvCxnSpPr>
          <p:nvPr/>
        </p:nvCxnSpPr>
        <p:spPr>
          <a:xfrm flipH="1" flipV="1">
            <a:off x="4165600" y="3535680"/>
            <a:ext cx="513715" cy="90043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798820" y="1279525"/>
            <a:ext cx="2480945" cy="306705"/>
          </a:xfrm>
          <a:prstGeom prst="rect">
            <a:avLst/>
          </a:prstGeom>
        </p:spPr>
        <p:txBody>
          <a:bodyPr wrap="square">
            <a:spAutoFit/>
          </a:bodyPr>
          <a:lstStyle/>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Budget At Completion</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2" name="矩形 11"/>
          <p:cNvSpPr/>
          <p:nvPr/>
        </p:nvSpPr>
        <p:spPr>
          <a:xfrm>
            <a:off x="5798820" y="1093470"/>
            <a:ext cx="4989195" cy="337185"/>
          </a:xfrm>
          <a:prstGeom prst="rect">
            <a:avLst/>
          </a:prstGeom>
        </p:spPr>
        <p:txBody>
          <a:bodyPr wrap="square">
            <a:spAutoFit/>
          </a:bodyPr>
          <a:lstStyle/>
          <a:p>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17" name="椭圆 16"/>
          <p:cNvSpPr/>
          <p:nvPr/>
        </p:nvSpPr>
        <p:spPr>
          <a:xfrm>
            <a:off x="4580255" y="1221105"/>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BAC</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20" name="椭圆 19"/>
          <p:cNvSpPr/>
          <p:nvPr/>
        </p:nvSpPr>
        <p:spPr>
          <a:xfrm>
            <a:off x="2832735" y="2202815"/>
            <a:ext cx="1561465" cy="1561465"/>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挣值分析</a:t>
            </a:r>
            <a:endParaRPr lang="en-US" sz="24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cxnSp>
        <p:nvCxnSpPr>
          <p:cNvPr id="2" name="直接连接符 1"/>
          <p:cNvCxnSpPr/>
          <p:nvPr/>
        </p:nvCxnSpPr>
        <p:spPr>
          <a:xfrm>
            <a:off x="4898390" y="2559050"/>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21" name="矩形 20"/>
          <p:cNvSpPr/>
          <p:nvPr/>
        </p:nvSpPr>
        <p:spPr>
          <a:xfrm>
            <a:off x="5840730" y="2280285"/>
            <a:ext cx="3019425" cy="306705"/>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Estimate To Completion</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22" name="矩形 21"/>
          <p:cNvSpPr/>
          <p:nvPr/>
        </p:nvSpPr>
        <p:spPr>
          <a:xfrm>
            <a:off x="5840730" y="2540000"/>
            <a:ext cx="4989195" cy="583565"/>
          </a:xfrm>
          <a:prstGeom prst="rect">
            <a:avLst/>
          </a:prstGeom>
        </p:spPr>
        <p:txBody>
          <a:bodyPr wrap="square">
            <a:spAutoFit/>
          </a:bodyPr>
          <a:p>
            <a:r>
              <a:rPr lang="en-US" sz="1600" dirty="0">
                <a:solidFill>
                  <a:srgbClr val="492638"/>
                </a:solidFill>
                <a:latin typeface="微软雅黑" panose="020B0503020204020204" pitchFamily="34" charset="-122"/>
                <a:ea typeface="微软雅黑" panose="020B0503020204020204" pitchFamily="34" charset="-122"/>
                <a:cs typeface="+mn-ea"/>
                <a:sym typeface="+mn-lt"/>
              </a:rPr>
              <a:t>ETC=BAC-EV (</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非典型）</a:t>
            </a:r>
            <a:endParaRPr lang="zh-CN" altLang="en-US" sz="1600" dirty="0">
              <a:solidFill>
                <a:srgbClr val="492638"/>
              </a:solidFill>
              <a:latin typeface="微软雅黑" panose="020B0503020204020204" pitchFamily="34" charset="-122"/>
              <a:ea typeface="微软雅黑" panose="020B0503020204020204" pitchFamily="34" charset="-122"/>
              <a:cs typeface="+mn-ea"/>
              <a:sym typeface="+mn-lt"/>
            </a:endParaRPr>
          </a:p>
          <a:p>
            <a:r>
              <a:rPr lang="en-US" altLang="zh-CN" sz="1600" dirty="0">
                <a:solidFill>
                  <a:srgbClr val="492638"/>
                </a:solidFill>
                <a:latin typeface="微软雅黑" panose="020B0503020204020204" pitchFamily="34" charset="-122"/>
                <a:ea typeface="微软雅黑" panose="020B0503020204020204" pitchFamily="34" charset="-122"/>
                <a:cs typeface="+mn-ea"/>
                <a:sym typeface="+mn-lt"/>
              </a:rPr>
              <a:t>ETC=</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a:t>
            </a:r>
            <a:r>
              <a:rPr lang="en-US" altLang="zh-CN" sz="1600" dirty="0">
                <a:solidFill>
                  <a:srgbClr val="492638"/>
                </a:solidFill>
                <a:latin typeface="微软雅黑" panose="020B0503020204020204" pitchFamily="34" charset="-122"/>
                <a:ea typeface="微软雅黑" panose="020B0503020204020204" pitchFamily="34" charset="-122"/>
                <a:cs typeface="+mn-ea"/>
                <a:sym typeface="+mn-lt"/>
              </a:rPr>
              <a:t>BAC-EV</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a:t>
            </a:r>
            <a:r>
              <a:rPr lang="en-US" altLang="zh-CN" sz="1600" dirty="0">
                <a:solidFill>
                  <a:srgbClr val="492638"/>
                </a:solidFill>
                <a:latin typeface="微软雅黑" panose="020B0503020204020204" pitchFamily="34" charset="-122"/>
                <a:ea typeface="微软雅黑" panose="020B0503020204020204" pitchFamily="34" charset="-122"/>
                <a:cs typeface="+mn-ea"/>
                <a:sym typeface="+mn-lt"/>
              </a:rPr>
              <a:t>/CPI(</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典型）</a:t>
            </a:r>
            <a:endParaRPr lang="zh-CN" alt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23" name="椭圆 22"/>
          <p:cNvSpPr/>
          <p:nvPr/>
        </p:nvSpPr>
        <p:spPr>
          <a:xfrm>
            <a:off x="4580255" y="2221865"/>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ETC</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cxnSp>
        <p:nvCxnSpPr>
          <p:cNvPr id="32" name="直接连接符 31"/>
          <p:cNvCxnSpPr/>
          <p:nvPr/>
        </p:nvCxnSpPr>
        <p:spPr>
          <a:xfrm>
            <a:off x="4898390" y="3621405"/>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3" name="矩形 32"/>
          <p:cNvSpPr/>
          <p:nvPr/>
        </p:nvSpPr>
        <p:spPr>
          <a:xfrm>
            <a:off x="5840730" y="3342640"/>
            <a:ext cx="3502025" cy="306705"/>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Estimate At Completion</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5" name="矩形 34"/>
          <p:cNvSpPr/>
          <p:nvPr/>
        </p:nvSpPr>
        <p:spPr>
          <a:xfrm>
            <a:off x="5840730" y="3602355"/>
            <a:ext cx="4989195" cy="337185"/>
          </a:xfrm>
          <a:prstGeom prst="rect">
            <a:avLst/>
          </a:prstGeom>
        </p:spPr>
        <p:txBody>
          <a:bodyPr wrap="square">
            <a:spAutoFit/>
          </a:bodyPr>
          <a:p>
            <a:r>
              <a:rPr lang="en-US" sz="1600" dirty="0">
                <a:solidFill>
                  <a:srgbClr val="492638"/>
                </a:solidFill>
                <a:latin typeface="微软雅黑" panose="020B0503020204020204" pitchFamily="34" charset="-122"/>
                <a:ea typeface="微软雅黑" panose="020B0503020204020204" pitchFamily="34" charset="-122"/>
                <a:cs typeface="+mn-ea"/>
                <a:sym typeface="+mn-lt"/>
              </a:rPr>
              <a:t>EAC=ETC+AC</a:t>
            </a:r>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6" name="椭圆 35"/>
          <p:cNvSpPr/>
          <p:nvPr/>
        </p:nvSpPr>
        <p:spPr>
          <a:xfrm>
            <a:off x="4580255" y="3284220"/>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EAC</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cxnSp>
        <p:nvCxnSpPr>
          <p:cNvPr id="37" name="直接连接符 36"/>
          <p:cNvCxnSpPr/>
          <p:nvPr/>
        </p:nvCxnSpPr>
        <p:spPr>
          <a:xfrm>
            <a:off x="4898390" y="4674235"/>
            <a:ext cx="607695" cy="0"/>
          </a:xfrm>
          <a:prstGeom prst="line">
            <a:avLst/>
          </a:prstGeom>
          <a:solidFill>
            <a:schemeClr val="bg1"/>
          </a:solidFill>
          <a:ln w="28575">
            <a:gradFill>
              <a:gsLst>
                <a:gs pos="0">
                  <a:schemeClr val="accent1"/>
                </a:gs>
                <a:gs pos="58000">
                  <a:schemeClr val="accent2"/>
                </a:gs>
                <a:gs pos="100000">
                  <a:schemeClr val="accent3"/>
                </a:gs>
              </a:gsLst>
              <a:lin ang="5400000" scaled="1"/>
            </a:gradFill>
            <a:headEnd type="oval" w="med" len="med"/>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8" name="矩形 37"/>
          <p:cNvSpPr/>
          <p:nvPr/>
        </p:nvSpPr>
        <p:spPr>
          <a:xfrm>
            <a:off x="5840730" y="4395470"/>
            <a:ext cx="3215640" cy="306705"/>
          </a:xfrm>
          <a:prstGeom prst="rect">
            <a:avLst/>
          </a:prstGeom>
        </p:spPr>
        <p:txBody>
          <a:bodyPr wrap="square">
            <a:spAutoFit/>
          </a:bodyPr>
          <a:p>
            <a:pPr>
              <a:spcBef>
                <a:spcPts val="600"/>
              </a:spcBef>
              <a:buClr>
                <a:srgbClr val="E24848"/>
              </a:buClr>
            </a:pPr>
            <a:r>
              <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rPr>
              <a:t>Variance at Completion</a:t>
            </a:r>
            <a:endParaRPr lang="en-US" altLang="zh-CN" sz="1400" b="1" dirty="0" smtClean="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9" name="矩形 38"/>
          <p:cNvSpPr/>
          <p:nvPr/>
        </p:nvSpPr>
        <p:spPr>
          <a:xfrm>
            <a:off x="5840730" y="4655185"/>
            <a:ext cx="4989195" cy="337185"/>
          </a:xfrm>
          <a:prstGeom prst="rect">
            <a:avLst/>
          </a:prstGeom>
        </p:spPr>
        <p:txBody>
          <a:bodyPr wrap="square">
            <a:spAutoFit/>
          </a:bodyPr>
          <a:p>
            <a:r>
              <a:rPr lang="en-US" sz="1600" dirty="0">
                <a:solidFill>
                  <a:srgbClr val="492638"/>
                </a:solidFill>
                <a:latin typeface="微软雅黑" panose="020B0503020204020204" pitchFamily="34" charset="-122"/>
                <a:ea typeface="微软雅黑" panose="020B0503020204020204" pitchFamily="34" charset="-122"/>
                <a:cs typeface="+mn-ea"/>
                <a:sym typeface="+mn-lt"/>
              </a:rPr>
              <a:t>VAC=BAC-EAC</a:t>
            </a:r>
            <a:endParaRPr 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40" name="椭圆 39"/>
          <p:cNvSpPr/>
          <p:nvPr/>
        </p:nvSpPr>
        <p:spPr>
          <a:xfrm>
            <a:off x="4580255" y="4337050"/>
            <a:ext cx="674370" cy="674370"/>
          </a:xfrm>
          <a:prstGeom prst="ellipse">
            <a:avLst/>
          </a:prstGeom>
          <a:solidFill>
            <a:srgbClr val="A9B8B5"/>
          </a:solidFill>
          <a:ln w="28575">
            <a:solidFill>
              <a:srgbClr val="D0940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p>
            <a:pPr marL="225425" indent="-225425" algn="ctr" fontAlgn="base">
              <a:spcBef>
                <a:spcPct val="0"/>
              </a:spcBef>
              <a:spcAft>
                <a:spcPct val="0"/>
              </a:spcAft>
            </a:pPr>
            <a:r>
              <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rPr>
              <a:t>VAC</a:t>
            </a:r>
            <a:endParaRPr lang="en-US" sz="1600" kern="0" dirty="0">
              <a:solidFill>
                <a:srgbClr val="492638"/>
              </a:solidFill>
              <a:latin typeface="微软雅黑" panose="020B0503020204020204" pitchFamily="34" charset="-122"/>
              <a:ea typeface="微软雅黑" panose="020B0503020204020204" pitchFamily="34" charset="-122"/>
              <a:cs typeface="Arial" panose="020B0604020202020204" pitchFamily="34" charset="0"/>
              <a:sym typeface="+mn-lt"/>
            </a:endParaRPr>
          </a:p>
        </p:txBody>
      </p:sp>
      <p:cxnSp>
        <p:nvCxnSpPr>
          <p:cNvPr id="41" name="直接连接符 40"/>
          <p:cNvCxnSpPr>
            <a:stCxn id="23" idx="2"/>
          </p:cNvCxnSpPr>
          <p:nvPr/>
        </p:nvCxnSpPr>
        <p:spPr>
          <a:xfrm flipH="1">
            <a:off x="4197350" y="2550795"/>
            <a:ext cx="382905" cy="360045"/>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5840730" y="1558290"/>
            <a:ext cx="4989195" cy="337185"/>
          </a:xfrm>
          <a:prstGeom prst="rect">
            <a:avLst/>
          </a:prstGeom>
        </p:spPr>
        <p:txBody>
          <a:bodyPr wrap="square">
            <a:spAutoFit/>
          </a:bodyPr>
          <a:p>
            <a:r>
              <a:rPr lang="en-US" altLang="zh-CN" sz="1600" dirty="0">
                <a:solidFill>
                  <a:srgbClr val="492638"/>
                </a:solidFill>
                <a:latin typeface="微软雅黑" panose="020B0503020204020204" pitchFamily="34" charset="-122"/>
                <a:ea typeface="微软雅黑" panose="020B0503020204020204" pitchFamily="34" charset="-122"/>
                <a:cs typeface="+mn-ea"/>
                <a:sym typeface="+mn-lt"/>
              </a:rPr>
              <a:t>BAC</a:t>
            </a:r>
            <a:r>
              <a:rPr lang="zh-CN" altLang="en-US" sz="1600" dirty="0">
                <a:solidFill>
                  <a:srgbClr val="492638"/>
                </a:solidFill>
                <a:latin typeface="微软雅黑" panose="020B0503020204020204" pitchFamily="34" charset="-122"/>
                <a:ea typeface="微软雅黑" panose="020B0503020204020204" pitchFamily="34" charset="-122"/>
                <a:cs typeface="+mn-ea"/>
                <a:sym typeface="+mn-lt"/>
              </a:rPr>
              <a:t>（总预算）</a:t>
            </a:r>
            <a:endParaRPr lang="zh-CN" altLang="en-US" sz="1600"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 name="文本框 2"/>
          <p:cNvSpPr txBox="1"/>
          <p:nvPr/>
        </p:nvSpPr>
        <p:spPr>
          <a:xfrm>
            <a:off x="2912745" y="5059680"/>
            <a:ext cx="8454390" cy="1753235"/>
          </a:xfrm>
          <a:prstGeom prst="rect">
            <a:avLst/>
          </a:prstGeom>
          <a:noFill/>
        </p:spPr>
        <p:txBody>
          <a:bodyPr wrap="square" rtlCol="0" anchor="t">
            <a:spAutoFit/>
          </a:bodyPr>
          <a:p>
            <a:r>
              <a:rPr lang="zh-CN" altLang="en-US">
                <a:sym typeface="+mn-ea"/>
              </a:rPr>
              <a:t>已知：</a:t>
            </a:r>
            <a:endParaRPr lang="zh-CN" altLang="en-US"/>
          </a:p>
          <a:p>
            <a:r>
              <a:rPr lang="zh-CN" altLang="en-US">
                <a:sym typeface="+mn-ea"/>
              </a:rPr>
              <a:t>某项目计划工期12个月，每月预算1万元，在4月末时，发现实际完成3个月的工作量，花费3.5万元。</a:t>
            </a:r>
            <a:endParaRPr lang="zh-CN" altLang="en-US"/>
          </a:p>
          <a:p>
            <a:r>
              <a:rPr lang="zh-CN" altLang="en-US">
                <a:sym typeface="+mn-ea"/>
              </a:rPr>
              <a:t>问题：</a:t>
            </a:r>
            <a:endParaRPr lang="zh-CN" altLang="en-US"/>
          </a:p>
          <a:p>
            <a:r>
              <a:rPr lang="zh-CN" altLang="en-US">
                <a:sym typeface="+mn-ea"/>
              </a:rPr>
              <a:t>1、在4月末时，此项目的EV、PV、AC、</a:t>
            </a:r>
            <a:r>
              <a:rPr lang="en-US" altLang="zh-CN">
                <a:sym typeface="+mn-ea"/>
              </a:rPr>
              <a:t>BAC</a:t>
            </a:r>
            <a:r>
              <a:rPr lang="zh-CN" altLang="en-US">
                <a:sym typeface="+mn-ea"/>
              </a:rPr>
              <a:t>、</a:t>
            </a:r>
            <a:r>
              <a:rPr lang="en-US" altLang="zh-CN">
                <a:sym typeface="+mn-ea"/>
              </a:rPr>
              <a:t>ETC(非典型）</a:t>
            </a:r>
            <a:r>
              <a:rPr lang="zh-CN" altLang="en-US">
                <a:sym typeface="+mn-ea"/>
              </a:rPr>
              <a:t>、</a:t>
            </a:r>
            <a:r>
              <a:rPr lang="en-US" altLang="zh-CN">
                <a:sym typeface="+mn-ea"/>
              </a:rPr>
              <a:t>EAC</a:t>
            </a:r>
            <a:r>
              <a:rPr lang="zh-CN" altLang="en-US">
                <a:sym typeface="+mn-ea"/>
              </a:rPr>
              <a:t>、</a:t>
            </a:r>
            <a:r>
              <a:rPr lang="en-US" altLang="zh-CN">
                <a:sym typeface="+mn-ea"/>
              </a:rPr>
              <a:t>VAC</a:t>
            </a:r>
            <a:r>
              <a:rPr lang="zh-CN" altLang="en-US">
                <a:sym typeface="+mn-ea"/>
              </a:rPr>
              <a:t>？</a:t>
            </a:r>
            <a:endParaRPr lang="zh-CN" altLang="en-US"/>
          </a:p>
          <a:p>
            <a:endParaRPr lang="zh-CN" altLang="en-US"/>
          </a:p>
        </p:txBody>
      </p:sp>
      <p:sp>
        <p:nvSpPr>
          <p:cNvPr id="5" name="文本框 4"/>
          <p:cNvSpPr txBox="1"/>
          <p:nvPr/>
        </p:nvSpPr>
        <p:spPr>
          <a:xfrm>
            <a:off x="240030" y="390525"/>
            <a:ext cx="2257425" cy="398780"/>
          </a:xfrm>
          <a:prstGeom prst="rect">
            <a:avLst/>
          </a:prstGeom>
          <a:noFill/>
        </p:spPr>
        <p:txBody>
          <a:bodyPr wrap="square" rtlCol="0">
            <a:spAutoFit/>
          </a:bodyPr>
          <a:p>
            <a:pPr algn="l"/>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例题</a:t>
            </a:r>
            <a:r>
              <a:rPr lang="en-US" altLang="zh-CN"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3</a:t>
            </a:r>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a:t>
            </a:r>
            <a:endPar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成本管理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Cost</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2" name="文本框 1"/>
          <p:cNvSpPr txBox="1"/>
          <p:nvPr/>
        </p:nvSpPr>
        <p:spPr>
          <a:xfrm>
            <a:off x="732155" y="1305560"/>
            <a:ext cx="10473055" cy="645160"/>
          </a:xfrm>
          <a:prstGeom prst="rect">
            <a:avLst/>
          </a:prstGeom>
          <a:noFill/>
        </p:spPr>
        <p:txBody>
          <a:bodyPr wrap="square" rtlCol="0" anchor="t">
            <a:spAutoFit/>
          </a:bodyPr>
          <a:p>
            <a:r>
              <a:t>某信息系统项目包含 A、B、C、D、E、F、G、H、I、J ⼗个活动。各活动的历时、成本估算值、活动逻辑关系如下表所示： </a:t>
            </a:r>
          </a:p>
        </p:txBody>
      </p:sp>
      <p:sp>
        <p:nvSpPr>
          <p:cNvPr id="7" name="文本框 6"/>
          <p:cNvSpPr txBox="1"/>
          <p:nvPr/>
        </p:nvSpPr>
        <p:spPr>
          <a:xfrm>
            <a:off x="240030" y="390525"/>
            <a:ext cx="2257425" cy="398780"/>
          </a:xfrm>
          <a:prstGeom prst="rect">
            <a:avLst/>
          </a:prstGeom>
          <a:noFill/>
        </p:spPr>
        <p:txBody>
          <a:bodyPr wrap="square" rtlCol="0">
            <a:spAutoFit/>
          </a:bodyPr>
          <a:p>
            <a:pPr algn="l"/>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例题</a:t>
            </a:r>
            <a:r>
              <a:rPr lang="en-US" altLang="zh-CN"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4</a:t>
            </a:r>
            <a:r>
              <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rPr>
              <a:t>：</a:t>
            </a:r>
            <a:endParaRPr lang="zh-CN" altLang="en-US" sz="2000" dirty="0">
              <a:solidFill>
                <a:schemeClr val="tx1"/>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pic>
        <p:nvPicPr>
          <p:cNvPr id="3" name="图片 2"/>
          <p:cNvPicPr>
            <a:picLocks noChangeAspect="1"/>
          </p:cNvPicPr>
          <p:nvPr/>
        </p:nvPicPr>
        <p:blipFill>
          <a:blip r:embed="rId1"/>
          <a:stretch>
            <a:fillRect/>
          </a:stretch>
        </p:blipFill>
        <p:spPr>
          <a:xfrm>
            <a:off x="2311400" y="2355215"/>
            <a:ext cx="7570470" cy="3524885"/>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5416550" y="3702050"/>
            <a:ext cx="6692900" cy="3116580"/>
          </a:xfrm>
          <a:prstGeom prst="rect">
            <a:avLst/>
          </a:prstGeom>
        </p:spPr>
      </p:pic>
      <p:sp>
        <p:nvSpPr>
          <p:cNvPr id="4" name="文本框 3"/>
          <p:cNvSpPr txBox="1"/>
          <p:nvPr/>
        </p:nvSpPr>
        <p:spPr>
          <a:xfrm>
            <a:off x="-17145" y="-24130"/>
            <a:ext cx="12226290" cy="5077460"/>
          </a:xfrm>
          <a:prstGeom prst="rect">
            <a:avLst/>
          </a:prstGeom>
          <a:noFill/>
        </p:spPr>
        <p:txBody>
          <a:bodyPr wrap="square" rtlCol="0" anchor="t">
            <a:spAutoFit/>
          </a:bodyPr>
          <a:p>
            <a:r>
              <a:rPr lang="zh-CN" altLang="en-US"/>
              <a:t>【问题 1】</a:t>
            </a:r>
            <a:endParaRPr lang="zh-CN" altLang="en-US"/>
          </a:p>
          <a:p>
            <a:r>
              <a:rPr lang="zh-CN" altLang="en-US"/>
              <a:t>（1）请计算活动 H、G 的总浮动时间和自由浮动时间。</a:t>
            </a:r>
            <a:endParaRPr lang="zh-CN" altLang="en-US"/>
          </a:p>
          <a:p>
            <a:r>
              <a:rPr lang="zh-CN" altLang="en-US"/>
              <a:t>（2）请指出该项目的关键路径。</a:t>
            </a:r>
            <a:endParaRPr lang="zh-CN" altLang="en-US"/>
          </a:p>
          <a:p>
            <a:r>
              <a:rPr lang="zh-CN" altLang="en-US"/>
              <a:t>（3）请计算该项目的总⼯期。</a:t>
            </a:r>
            <a:endParaRPr lang="zh-CN" altLang="en-US"/>
          </a:p>
          <a:p>
            <a:r>
              <a:rPr lang="zh-CN" altLang="en-US"/>
              <a:t>【问题 2】</a:t>
            </a:r>
            <a:endParaRPr lang="zh-CN" altLang="en-US"/>
          </a:p>
          <a:p>
            <a:r>
              <a:rPr lang="zh-CN" altLang="en-US"/>
              <a:t>项目经理在第 9 天结束时对项目进度进⾏统计，发现活动 C 完成了 50%，活动 E完成了50%，活动 G 完成了 100%，请判断该项目⼯期是否会受到影响？为什么？</a:t>
            </a:r>
            <a:endParaRPr lang="zh-CN" altLang="en-US"/>
          </a:p>
          <a:p>
            <a:r>
              <a:rPr lang="zh-CN" altLang="en-US"/>
              <a:t>【问题 3】</a:t>
            </a:r>
            <a:endParaRPr lang="zh-CN" altLang="en-US"/>
          </a:p>
          <a:p>
            <a:r>
              <a:rPr lang="zh-CN" altLang="en-US"/>
              <a:t>结合问题 2，项目经理在第 9 天结束时对项目成本进⾏了估算，发现活动 B 的实际花费比预估多了 1000 元，活动 D 的实际花费比预估少了 500 元，活动 C 的实际花费与为2000 元，活动 E 的实际花费为 1000 元，其他活动的实际花费与预估⼀致。</a:t>
            </a:r>
            <a:endParaRPr lang="zh-CN" altLang="en-US"/>
          </a:p>
          <a:p>
            <a:r>
              <a:rPr lang="zh-CN" altLang="en-US"/>
              <a:t>（1）请计算该项目的完⼯预算 BAC。</a:t>
            </a:r>
            <a:endParaRPr lang="zh-CN" altLang="en-US"/>
          </a:p>
          <a:p>
            <a:r>
              <a:rPr lang="zh-CN" altLang="en-US"/>
              <a:t>（2）请计算该时点计划值 PV、挣值 EV、成本绩效指数 CPI、进度绩效指数 SPI。</a:t>
            </a:r>
            <a:endParaRPr lang="zh-CN" altLang="en-US"/>
          </a:p>
          <a:p>
            <a:r>
              <a:rPr lang="zh-CN" altLang="en-US"/>
              <a:t>【问题 4】</a:t>
            </a:r>
            <a:endParaRPr lang="zh-CN" altLang="en-US"/>
          </a:p>
          <a:p>
            <a:r>
              <a:rPr lang="zh-CN" altLang="en-US"/>
              <a:t>项目经理对项目进度、成本与计划不⼀致的原因进⾏</a:t>
            </a:r>
            <a:endParaRPr lang="zh-CN" altLang="en-US"/>
          </a:p>
          <a:p>
            <a:r>
              <a:rPr lang="zh-CN" altLang="en-US"/>
              <a:t>了详细分析，并制定了改进措施。假设该改进措施是</a:t>
            </a:r>
            <a:endParaRPr lang="zh-CN" altLang="en-US"/>
          </a:p>
          <a:p>
            <a:r>
              <a:rPr lang="zh-CN" altLang="en-US"/>
              <a:t>有效的，能确保项目后续过程不会再发⽣类似问题，</a:t>
            </a:r>
            <a:endParaRPr lang="zh-CN" altLang="en-US"/>
          </a:p>
          <a:p>
            <a:r>
              <a:rPr lang="zh-CN" altLang="en-US"/>
              <a:t>请计算该项目的完⼯估算 EAC。</a:t>
            </a:r>
            <a:endParaRPr lang="zh-CN" alt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3" name="文本框 2"/>
          <p:cNvSpPr txBox="1"/>
          <p:nvPr/>
        </p:nvSpPr>
        <p:spPr>
          <a:xfrm>
            <a:off x="1344661" y="2317004"/>
            <a:ext cx="4515339" cy="923330"/>
          </a:xfrm>
          <a:prstGeom prst="rect">
            <a:avLst/>
          </a:prstGeom>
          <a:noFill/>
        </p:spPr>
        <p:txBody>
          <a:bodyPr wrap="none" rtlCol="0">
            <a:spAutoFit/>
          </a:bodyPr>
          <a:lstStyle/>
          <a:p>
            <a:pPr algn="r"/>
            <a:r>
              <a:rPr lang="en-US" altLang="zh-CN" sz="5400" b="1" dirty="0" smtClean="0">
                <a:solidFill>
                  <a:srgbClr val="492638"/>
                </a:solidFill>
                <a:latin typeface="微软雅黑" panose="020B0503020204020204" pitchFamily="34" charset="-122"/>
                <a:ea typeface="微软雅黑" panose="020B0503020204020204" pitchFamily="34" charset="-122"/>
              </a:rPr>
              <a:t>THANK YOU</a:t>
            </a:r>
            <a:endParaRPr lang="zh-CN" altLang="en-US" sz="5400" b="1" dirty="0">
              <a:solidFill>
                <a:srgbClr val="492638"/>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212487" y="3174315"/>
            <a:ext cx="2645404" cy="707886"/>
          </a:xfrm>
          <a:prstGeom prst="rect">
            <a:avLst/>
          </a:prstGeom>
          <a:noFill/>
        </p:spPr>
        <p:txBody>
          <a:bodyPr wrap="none" rtlCol="0">
            <a:spAutoFit/>
          </a:bodyPr>
          <a:lstStyle/>
          <a:p>
            <a:pPr algn="r"/>
            <a:r>
              <a:rPr lang="en-US" altLang="zh-CN" sz="4000" b="1" dirty="0" smtClean="0">
                <a:solidFill>
                  <a:srgbClr val="492638"/>
                </a:solidFill>
                <a:latin typeface="+mj-lt"/>
              </a:rPr>
              <a:t>VERY MUCH</a:t>
            </a:r>
            <a:endParaRPr lang="zh-CN" altLang="en-US" sz="4000" b="1" dirty="0">
              <a:solidFill>
                <a:srgbClr val="492638"/>
              </a:solidFill>
              <a:latin typeface="+mj-lt"/>
            </a:endParaRPr>
          </a:p>
        </p:txBody>
      </p:sp>
      <p:sp>
        <p:nvSpPr>
          <p:cNvPr id="5" name="文本框 4"/>
          <p:cNvSpPr txBox="1"/>
          <p:nvPr/>
        </p:nvSpPr>
        <p:spPr>
          <a:xfrm>
            <a:off x="2495912" y="3948220"/>
            <a:ext cx="3364088" cy="368300"/>
          </a:xfrm>
          <a:prstGeom prst="rect">
            <a:avLst/>
          </a:prstGeom>
          <a:noFill/>
        </p:spPr>
        <p:txBody>
          <a:bodyPr wrap="square" rtlCol="0">
            <a:spAutoFit/>
          </a:bodyPr>
          <a:lstStyle/>
          <a:p>
            <a:pPr algn="r"/>
            <a:endParaRPr lang="zh-CN" altLang="en-US" dirty="0">
              <a:solidFill>
                <a:srgbClr val="9C370D"/>
              </a:solidFill>
            </a:endParaRPr>
          </a:p>
        </p:txBody>
      </p:sp>
      <p:sp>
        <p:nvSpPr>
          <p:cNvPr id="6" name="文本框 5"/>
          <p:cNvSpPr txBox="1"/>
          <p:nvPr/>
        </p:nvSpPr>
        <p:spPr>
          <a:xfrm>
            <a:off x="3758855" y="4660570"/>
            <a:ext cx="309880" cy="368300"/>
          </a:xfrm>
          <a:prstGeom prst="rect">
            <a:avLst/>
          </a:prstGeom>
          <a:noFill/>
        </p:spPr>
        <p:txBody>
          <a:bodyPr wrap="none" rtlCol="0">
            <a:spAutoFit/>
          </a:bodyPr>
          <a:lstStyle/>
          <a:p>
            <a:endParaRPr lang="zh-CN" altLang="en-US" dirty="0">
              <a:solidFill>
                <a:srgbClr val="492638"/>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3000" r="-3000"/>
          </a:stretch>
        </a:blipFill>
        <a:effectLst/>
      </p:bgPr>
    </p:bg>
    <p:spTree>
      <p:nvGrpSpPr>
        <p:cNvPr id="1" name=""/>
        <p:cNvGrpSpPr/>
        <p:nvPr/>
      </p:nvGrpSpPr>
      <p:grpSpPr>
        <a:xfrm>
          <a:off x="0" y="0"/>
          <a:ext cx="0" cy="0"/>
          <a:chOff x="0" y="0"/>
          <a:chExt cx="0" cy="0"/>
        </a:xfrm>
      </p:grpSpPr>
      <p:sp>
        <p:nvSpPr>
          <p:cNvPr id="7" name="文本框 6"/>
          <p:cNvSpPr txBox="1"/>
          <p:nvPr/>
        </p:nvSpPr>
        <p:spPr>
          <a:xfrm>
            <a:off x="6477106" y="2068371"/>
            <a:ext cx="2559483" cy="1107996"/>
          </a:xfrm>
          <a:prstGeom prst="rect">
            <a:avLst/>
          </a:prstGeom>
          <a:noFill/>
        </p:spPr>
        <p:txBody>
          <a:bodyPr wrap="none" rtlCol="0">
            <a:spAutoFit/>
          </a:bodyPr>
          <a:lstStyle/>
          <a:p>
            <a:r>
              <a:rPr lang="en-US" altLang="zh-CN" sz="3200" b="1" dirty="0" smtClean="0">
                <a:solidFill>
                  <a:srgbClr val="492638"/>
                </a:solidFill>
                <a:latin typeface="微软雅黑" panose="020B0503020204020204" pitchFamily="34" charset="-122"/>
                <a:ea typeface="微软雅黑" panose="020B0503020204020204" pitchFamily="34" charset="-122"/>
              </a:rPr>
              <a:t>PART  </a:t>
            </a:r>
            <a:r>
              <a:rPr lang="en-US" altLang="zh-CN" sz="6600" b="1" dirty="0" smtClean="0">
                <a:solidFill>
                  <a:srgbClr val="9C370D"/>
                </a:solidFill>
                <a:latin typeface="微软雅黑" panose="020B0503020204020204" pitchFamily="34" charset="-122"/>
                <a:ea typeface="微软雅黑" panose="020B0503020204020204" pitchFamily="34" charset="-122"/>
              </a:rPr>
              <a:t>01</a:t>
            </a:r>
            <a:endParaRPr lang="zh-CN" altLang="en-US" sz="6600" b="1" dirty="0">
              <a:solidFill>
                <a:srgbClr val="9C370D"/>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5608008" y="3176367"/>
            <a:ext cx="4297680" cy="1198880"/>
          </a:xfrm>
          <a:prstGeom prst="rect">
            <a:avLst/>
          </a:prstGeom>
          <a:noFill/>
        </p:spPr>
        <p:txBody>
          <a:bodyPr wrap="none" rtlCol="0">
            <a:spAutoFit/>
          </a:bodyPr>
          <a:lstStyle/>
          <a:p>
            <a:pPr algn="ctr"/>
            <a:r>
              <a:rPr lang="zh-CN" altLang="en-US" sz="3600" dirty="0" smtClean="0">
                <a:solidFill>
                  <a:srgbClr val="492638"/>
                </a:solidFill>
                <a:latin typeface="微软雅黑" panose="020B0503020204020204" pitchFamily="34" charset="-122"/>
                <a:ea typeface="微软雅黑" panose="020B0503020204020204" pitchFamily="34" charset="-122"/>
                <a:sym typeface="+mn-ea"/>
              </a:rPr>
              <a:t>信息系统项目管理师</a:t>
            </a:r>
            <a:endParaRPr lang="zh-CN" altLang="en-US" sz="3600" dirty="0" smtClean="0">
              <a:solidFill>
                <a:srgbClr val="492638"/>
              </a:solidFill>
              <a:latin typeface="微软雅黑" panose="020B0503020204020204" pitchFamily="34" charset="-122"/>
              <a:ea typeface="微软雅黑" panose="020B0503020204020204" pitchFamily="34" charset="-122"/>
            </a:endParaRPr>
          </a:p>
          <a:p>
            <a:pPr algn="ctr"/>
            <a:endParaRPr lang="zh-CN" altLang="en-US" sz="3600" dirty="0">
              <a:solidFill>
                <a:srgbClr val="492638"/>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346575" y="328930"/>
            <a:ext cx="3481705" cy="645160"/>
          </a:xfrm>
          <a:prstGeom prst="rect">
            <a:avLst/>
          </a:prstGeom>
          <a:noFill/>
        </p:spPr>
        <p:txBody>
          <a:bodyPr wrap="square" rtlCol="0">
            <a:spAutoFit/>
          </a:bodyPr>
          <a:lstStyle/>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信息系统项目管理师</a:t>
            </a:r>
            <a:endParaRPr lang="zh-CN" altLang="en-US" dirty="0">
              <a:solidFill>
                <a:srgbClr val="492638"/>
              </a:solidFill>
              <a:latin typeface="微软雅黑" panose="020B0503020204020204" pitchFamily="34" charset="-122"/>
              <a:ea typeface="微软雅黑" panose="020B0503020204020204" pitchFamily="34" charset="-122"/>
            </a:endParaRPr>
          </a:p>
          <a:p>
            <a:pPr algn="dist"/>
            <a:r>
              <a:rPr lang="zh-CN" altLang="en-US" dirty="0">
                <a:solidFill>
                  <a:srgbClr val="492638"/>
                </a:solidFill>
                <a:latin typeface="微软雅黑" panose="020B0503020204020204" pitchFamily="34" charset="-122"/>
                <a:ea typeface="微软雅黑" panose="020B0503020204020204" pitchFamily="34" charset="-122"/>
              </a:rPr>
              <a:t> </a:t>
            </a:r>
            <a:r>
              <a:rPr lang="en-US" altLang="zh-CN"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rPr>
              <a:t>Information System Project Manager</a:t>
            </a:r>
            <a:endParaRPr lang="en-US" altLang="zh-CN"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3" name="Oval 11"/>
          <p:cNvSpPr>
            <a:spLocks noChangeArrowheads="1"/>
          </p:cNvSpPr>
          <p:nvPr/>
        </p:nvSpPr>
        <p:spPr bwMode="auto">
          <a:xfrm>
            <a:off x="5575300" y="1865880"/>
            <a:ext cx="1024467" cy="1022667"/>
          </a:xfrm>
          <a:prstGeom prst="ellipse">
            <a:avLst/>
          </a:prstGeom>
          <a:solidFill>
            <a:srgbClr val="719AA4"/>
          </a:solidFill>
          <a:ln>
            <a:noFill/>
          </a:ln>
        </p:spPr>
        <p:txBody>
          <a:bodyPr/>
          <a:lstStyle/>
          <a:p>
            <a:endParaRPr lang="zh-CN" altLang="en-US" sz="2400">
              <a:solidFill>
                <a:srgbClr val="492638"/>
              </a:solidFill>
            </a:endParaRPr>
          </a:p>
        </p:txBody>
      </p:sp>
      <p:sp>
        <p:nvSpPr>
          <p:cNvPr id="4" name="Oval 12"/>
          <p:cNvSpPr>
            <a:spLocks noChangeArrowheads="1"/>
          </p:cNvSpPr>
          <p:nvPr/>
        </p:nvSpPr>
        <p:spPr bwMode="auto">
          <a:xfrm>
            <a:off x="5710769" y="3307776"/>
            <a:ext cx="766233" cy="766469"/>
          </a:xfrm>
          <a:prstGeom prst="ellipse">
            <a:avLst/>
          </a:prstGeom>
          <a:solidFill>
            <a:srgbClr val="E8AF01"/>
          </a:solidFill>
          <a:ln>
            <a:noFill/>
          </a:ln>
        </p:spPr>
        <p:txBody>
          <a:bodyPr/>
          <a:lstStyle/>
          <a:p>
            <a:endParaRPr lang="zh-CN" altLang="en-US" sz="2400">
              <a:solidFill>
                <a:srgbClr val="492638"/>
              </a:solidFill>
            </a:endParaRPr>
          </a:p>
        </p:txBody>
      </p:sp>
      <p:sp>
        <p:nvSpPr>
          <p:cNvPr id="5" name="Oval 13"/>
          <p:cNvSpPr>
            <a:spLocks noChangeArrowheads="1"/>
          </p:cNvSpPr>
          <p:nvPr/>
        </p:nvSpPr>
        <p:spPr bwMode="auto">
          <a:xfrm>
            <a:off x="6883402" y="3174384"/>
            <a:ext cx="1022351" cy="1022667"/>
          </a:xfrm>
          <a:prstGeom prst="ellipse">
            <a:avLst/>
          </a:prstGeom>
          <a:solidFill>
            <a:srgbClr val="719AA4"/>
          </a:solidFill>
          <a:ln w="6350">
            <a:solidFill>
              <a:srgbClr val="719AA4"/>
            </a:solidFill>
          </a:ln>
          <a:effectLst/>
        </p:spPr>
        <p:txBody>
          <a:bodyPr/>
          <a:lstStyle/>
          <a:p>
            <a:endParaRPr lang="zh-CN" altLang="en-US" sz="2400">
              <a:solidFill>
                <a:srgbClr val="492638"/>
              </a:solidFill>
            </a:endParaRPr>
          </a:p>
        </p:txBody>
      </p:sp>
      <p:sp>
        <p:nvSpPr>
          <p:cNvPr id="6" name="Oval 14"/>
          <p:cNvSpPr>
            <a:spLocks noChangeArrowheads="1"/>
          </p:cNvSpPr>
          <p:nvPr/>
        </p:nvSpPr>
        <p:spPr bwMode="auto">
          <a:xfrm>
            <a:off x="4269318" y="3174384"/>
            <a:ext cx="1022349" cy="1022667"/>
          </a:xfrm>
          <a:prstGeom prst="ellipse">
            <a:avLst/>
          </a:prstGeom>
          <a:solidFill>
            <a:srgbClr val="719AA4"/>
          </a:solidFill>
          <a:ln w="6350">
            <a:solidFill>
              <a:srgbClr val="719AA4"/>
            </a:solidFill>
          </a:ln>
          <a:effectLst/>
        </p:spPr>
        <p:txBody>
          <a:bodyPr/>
          <a:lstStyle/>
          <a:p>
            <a:endParaRPr lang="zh-CN" altLang="en-US" sz="2400">
              <a:solidFill>
                <a:srgbClr val="492638"/>
              </a:solidFill>
            </a:endParaRPr>
          </a:p>
        </p:txBody>
      </p:sp>
      <p:sp>
        <p:nvSpPr>
          <p:cNvPr id="7" name="Oval 15"/>
          <p:cNvSpPr>
            <a:spLocks noChangeArrowheads="1"/>
          </p:cNvSpPr>
          <p:nvPr/>
        </p:nvSpPr>
        <p:spPr bwMode="auto">
          <a:xfrm>
            <a:off x="5575300" y="4480771"/>
            <a:ext cx="1024467" cy="1024783"/>
          </a:xfrm>
          <a:prstGeom prst="ellipse">
            <a:avLst/>
          </a:prstGeom>
          <a:solidFill>
            <a:srgbClr val="719AA4"/>
          </a:solidFill>
          <a:ln>
            <a:noFill/>
          </a:ln>
        </p:spPr>
        <p:txBody>
          <a:bodyPr/>
          <a:lstStyle/>
          <a:p>
            <a:endParaRPr lang="zh-CN" altLang="en-US" sz="2400">
              <a:solidFill>
                <a:srgbClr val="492638"/>
              </a:solidFill>
            </a:endParaRPr>
          </a:p>
        </p:txBody>
      </p:sp>
      <p:sp>
        <p:nvSpPr>
          <p:cNvPr id="8" name="Freeform 16"/>
          <p:cNvSpPr/>
          <p:nvPr/>
        </p:nvSpPr>
        <p:spPr bwMode="auto">
          <a:xfrm>
            <a:off x="3465830" y="2887345"/>
            <a:ext cx="616585" cy="882015"/>
          </a:xfrm>
          <a:custGeom>
            <a:avLst/>
            <a:gdLst>
              <a:gd name="T0" fmla="*/ 774 w 774"/>
              <a:gd name="T1" fmla="*/ 210 h 210"/>
              <a:gd name="T2" fmla="*/ 389 w 774"/>
              <a:gd name="T3" fmla="*/ 210 h 210"/>
              <a:gd name="T4" fmla="*/ 389 w 774"/>
              <a:gd name="T5" fmla="*/ 0 h 210"/>
              <a:gd name="T6" fmla="*/ 0 w 774"/>
              <a:gd name="T7" fmla="*/ 0 h 210"/>
            </a:gdLst>
            <a:ahLst/>
            <a:cxnLst>
              <a:cxn ang="0">
                <a:pos x="T0" y="T1"/>
              </a:cxn>
              <a:cxn ang="0">
                <a:pos x="T2" y="T3"/>
              </a:cxn>
              <a:cxn ang="0">
                <a:pos x="T4" y="T5"/>
              </a:cxn>
              <a:cxn ang="0">
                <a:pos x="T6" y="T7"/>
              </a:cxn>
            </a:cxnLst>
            <a:rect l="0" t="0" r="r" b="b"/>
            <a:pathLst>
              <a:path w="774" h="210">
                <a:moveTo>
                  <a:pt x="774" y="210"/>
                </a:moveTo>
                <a:lnTo>
                  <a:pt x="389" y="210"/>
                </a:lnTo>
                <a:lnTo>
                  <a:pt x="389" y="0"/>
                </a:lnTo>
                <a:lnTo>
                  <a:pt x="0" y="0"/>
                </a:lnTo>
              </a:path>
            </a:pathLst>
          </a:custGeom>
          <a:noFill/>
          <a:ln w="6350" cap="flat" cmpd="sng">
            <a:solidFill>
              <a:schemeClr val="bg1">
                <a:lumMod val="50000"/>
              </a:schemeClr>
            </a:solidFill>
            <a:prstDash val="solid"/>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sz="2400">
              <a:solidFill>
                <a:srgbClr val="492638"/>
              </a:solidFill>
            </a:endParaRPr>
          </a:p>
        </p:txBody>
      </p:sp>
      <p:sp>
        <p:nvSpPr>
          <p:cNvPr id="9" name="Freeform 17"/>
          <p:cNvSpPr/>
          <p:nvPr/>
        </p:nvSpPr>
        <p:spPr bwMode="auto">
          <a:xfrm>
            <a:off x="7362825" y="2849245"/>
            <a:ext cx="757555" cy="210820"/>
          </a:xfrm>
          <a:custGeom>
            <a:avLst/>
            <a:gdLst>
              <a:gd name="T0" fmla="*/ 0 w 358"/>
              <a:gd name="T1" fmla="*/ 482 h 482"/>
              <a:gd name="T2" fmla="*/ 0 w 358"/>
              <a:gd name="T3" fmla="*/ 0 h 482"/>
              <a:gd name="T4" fmla="*/ 358 w 358"/>
              <a:gd name="T5" fmla="*/ 0 h 482"/>
            </a:gdLst>
            <a:ahLst/>
            <a:cxnLst>
              <a:cxn ang="0">
                <a:pos x="T0" y="T1"/>
              </a:cxn>
              <a:cxn ang="0">
                <a:pos x="T2" y="T3"/>
              </a:cxn>
              <a:cxn ang="0">
                <a:pos x="T4" y="T5"/>
              </a:cxn>
            </a:cxnLst>
            <a:rect l="0" t="0" r="r" b="b"/>
            <a:pathLst>
              <a:path w="358" h="482">
                <a:moveTo>
                  <a:pt x="0" y="482"/>
                </a:moveTo>
                <a:lnTo>
                  <a:pt x="0" y="0"/>
                </a:lnTo>
                <a:lnTo>
                  <a:pt x="358" y="0"/>
                </a:lnTo>
              </a:path>
            </a:pathLst>
          </a:custGeom>
          <a:noFill/>
          <a:ln w="6350" cap="flat" cmpd="sng">
            <a:solidFill>
              <a:schemeClr val="bg1">
                <a:lumMod val="50000"/>
              </a:schemeClr>
            </a:solidFill>
            <a:prstDash val="solid"/>
            <a:round/>
            <a:tailEnd type="oval" w="sm" len="sm"/>
          </a:ln>
          <a:extLst>
            <a:ext uri="{909E8E84-426E-40DD-AFC4-6F175D3DCCD1}">
              <a14:hiddenFill xmlns:a14="http://schemas.microsoft.com/office/drawing/2010/main">
                <a:solidFill>
                  <a:srgbClr val="FFFFFF"/>
                </a:solidFill>
              </a14:hiddenFill>
            </a:ext>
          </a:extLst>
        </p:spPr>
        <p:txBody>
          <a:bodyPr/>
          <a:lstStyle/>
          <a:p>
            <a:endParaRPr lang="zh-CN" altLang="en-US" sz="2400">
              <a:solidFill>
                <a:srgbClr val="492638"/>
              </a:solidFill>
            </a:endParaRPr>
          </a:p>
        </p:txBody>
      </p:sp>
      <p:sp>
        <p:nvSpPr>
          <p:cNvPr id="12" name="Freeform 20"/>
          <p:cNvSpPr/>
          <p:nvPr/>
        </p:nvSpPr>
        <p:spPr bwMode="auto">
          <a:xfrm>
            <a:off x="6673851" y="3599968"/>
            <a:ext cx="91016" cy="182089"/>
          </a:xfrm>
          <a:custGeom>
            <a:avLst/>
            <a:gdLst>
              <a:gd name="T0" fmla="*/ 0 w 43"/>
              <a:gd name="T1" fmla="*/ 0 h 86"/>
              <a:gd name="T2" fmla="*/ 43 w 43"/>
              <a:gd name="T3" fmla="*/ 43 h 86"/>
              <a:gd name="T4" fmla="*/ 0 w 43"/>
              <a:gd name="T5" fmla="*/ 86 h 86"/>
            </a:gdLst>
            <a:ahLst/>
            <a:cxnLst>
              <a:cxn ang="0">
                <a:pos x="T0" y="T1"/>
              </a:cxn>
              <a:cxn ang="0">
                <a:pos x="T2" y="T3"/>
              </a:cxn>
              <a:cxn ang="0">
                <a:pos x="T4" y="T5"/>
              </a:cxn>
            </a:cxnLst>
            <a:rect l="0" t="0" r="r" b="b"/>
            <a:pathLst>
              <a:path w="43" h="86">
                <a:moveTo>
                  <a:pt x="0" y="0"/>
                </a:moveTo>
                <a:lnTo>
                  <a:pt x="43" y="43"/>
                </a:lnTo>
                <a:lnTo>
                  <a:pt x="0" y="86"/>
                </a:lnTo>
              </a:path>
            </a:pathLst>
          </a:custGeom>
          <a:noFill/>
          <a:ln w="12700" cap="flat" cmpd="sng">
            <a:solidFill>
              <a:schemeClr val="bg1">
                <a:lumMod val="50000"/>
              </a:schemeClr>
            </a:solidFill>
            <a:round/>
          </a:ln>
          <a:extLst>
            <a:ext uri="{909E8E84-426E-40DD-AFC4-6F175D3DCCD1}">
              <a14:hiddenFill xmlns:a14="http://schemas.microsoft.com/office/drawing/2010/main">
                <a:solidFill>
                  <a:srgbClr val="FFFFFF"/>
                </a:solidFill>
              </a14:hiddenFill>
            </a:ext>
          </a:extLst>
        </p:spPr>
        <p:txBody>
          <a:bodyPr/>
          <a:lstStyle/>
          <a:p>
            <a:endParaRPr lang="zh-CN" altLang="en-US" sz="2400">
              <a:solidFill>
                <a:srgbClr val="492638"/>
              </a:solidFill>
            </a:endParaRPr>
          </a:p>
        </p:txBody>
      </p:sp>
      <p:sp>
        <p:nvSpPr>
          <p:cNvPr id="13" name="Freeform 21"/>
          <p:cNvSpPr/>
          <p:nvPr/>
        </p:nvSpPr>
        <p:spPr bwMode="auto">
          <a:xfrm>
            <a:off x="5410202" y="3599968"/>
            <a:ext cx="91017" cy="182089"/>
          </a:xfrm>
          <a:custGeom>
            <a:avLst/>
            <a:gdLst>
              <a:gd name="T0" fmla="*/ 43 w 43"/>
              <a:gd name="T1" fmla="*/ 86 h 86"/>
              <a:gd name="T2" fmla="*/ 0 w 43"/>
              <a:gd name="T3" fmla="*/ 43 h 86"/>
              <a:gd name="T4" fmla="*/ 43 w 43"/>
              <a:gd name="T5" fmla="*/ 0 h 86"/>
            </a:gdLst>
            <a:ahLst/>
            <a:cxnLst>
              <a:cxn ang="0">
                <a:pos x="T0" y="T1"/>
              </a:cxn>
              <a:cxn ang="0">
                <a:pos x="T2" y="T3"/>
              </a:cxn>
              <a:cxn ang="0">
                <a:pos x="T4" y="T5"/>
              </a:cxn>
            </a:cxnLst>
            <a:rect l="0" t="0" r="r" b="b"/>
            <a:pathLst>
              <a:path w="43" h="86">
                <a:moveTo>
                  <a:pt x="43" y="86"/>
                </a:moveTo>
                <a:lnTo>
                  <a:pt x="0" y="43"/>
                </a:lnTo>
                <a:lnTo>
                  <a:pt x="43" y="0"/>
                </a:lnTo>
              </a:path>
            </a:pathLst>
          </a:custGeom>
          <a:noFill/>
          <a:ln w="12700" cap="flat" cmpd="sng">
            <a:solidFill>
              <a:schemeClr val="bg1">
                <a:lumMod val="50000"/>
              </a:schemeClr>
            </a:solidFill>
            <a:round/>
          </a:ln>
          <a:extLst>
            <a:ext uri="{909E8E84-426E-40DD-AFC4-6F175D3DCCD1}">
              <a14:hiddenFill xmlns:a14="http://schemas.microsoft.com/office/drawing/2010/main">
                <a:solidFill>
                  <a:srgbClr val="FFFFFF"/>
                </a:solidFill>
              </a14:hiddenFill>
            </a:ext>
          </a:extLst>
        </p:spPr>
        <p:txBody>
          <a:bodyPr/>
          <a:lstStyle/>
          <a:p>
            <a:endParaRPr lang="zh-CN" altLang="en-US" sz="2400">
              <a:solidFill>
                <a:srgbClr val="492638"/>
              </a:solidFill>
            </a:endParaRPr>
          </a:p>
        </p:txBody>
      </p:sp>
      <p:sp>
        <p:nvSpPr>
          <p:cNvPr id="14" name="Freeform 22"/>
          <p:cNvSpPr/>
          <p:nvPr/>
        </p:nvSpPr>
        <p:spPr bwMode="auto">
          <a:xfrm>
            <a:off x="5996520" y="4277509"/>
            <a:ext cx="182033" cy="91044"/>
          </a:xfrm>
          <a:custGeom>
            <a:avLst/>
            <a:gdLst>
              <a:gd name="T0" fmla="*/ 86 w 86"/>
              <a:gd name="T1" fmla="*/ 0 h 43"/>
              <a:gd name="T2" fmla="*/ 43 w 86"/>
              <a:gd name="T3" fmla="*/ 43 h 43"/>
              <a:gd name="T4" fmla="*/ 0 w 86"/>
              <a:gd name="T5" fmla="*/ 0 h 43"/>
            </a:gdLst>
            <a:ahLst/>
            <a:cxnLst>
              <a:cxn ang="0">
                <a:pos x="T0" y="T1"/>
              </a:cxn>
              <a:cxn ang="0">
                <a:pos x="T2" y="T3"/>
              </a:cxn>
              <a:cxn ang="0">
                <a:pos x="T4" y="T5"/>
              </a:cxn>
            </a:cxnLst>
            <a:rect l="0" t="0" r="r" b="b"/>
            <a:pathLst>
              <a:path w="86" h="43">
                <a:moveTo>
                  <a:pt x="86" y="0"/>
                </a:moveTo>
                <a:lnTo>
                  <a:pt x="43" y="43"/>
                </a:lnTo>
                <a:lnTo>
                  <a:pt x="0" y="0"/>
                </a:lnTo>
              </a:path>
            </a:pathLst>
          </a:custGeom>
          <a:noFill/>
          <a:ln w="12700" cap="flat" cmpd="sng">
            <a:solidFill>
              <a:schemeClr val="bg1">
                <a:lumMod val="50000"/>
              </a:schemeClr>
            </a:solidFill>
            <a:round/>
          </a:ln>
          <a:extLst>
            <a:ext uri="{909E8E84-426E-40DD-AFC4-6F175D3DCCD1}">
              <a14:hiddenFill xmlns:a14="http://schemas.microsoft.com/office/drawing/2010/main">
                <a:solidFill>
                  <a:srgbClr val="FFFFFF"/>
                </a:solidFill>
              </a14:hiddenFill>
            </a:ext>
          </a:extLst>
        </p:spPr>
        <p:txBody>
          <a:bodyPr/>
          <a:lstStyle/>
          <a:p>
            <a:endParaRPr lang="zh-CN" altLang="en-US" sz="2400">
              <a:solidFill>
                <a:srgbClr val="492638"/>
              </a:solidFill>
            </a:endParaRPr>
          </a:p>
        </p:txBody>
      </p:sp>
      <p:sp>
        <p:nvSpPr>
          <p:cNvPr id="15" name="Freeform 23"/>
          <p:cNvSpPr/>
          <p:nvPr/>
        </p:nvSpPr>
        <p:spPr bwMode="auto">
          <a:xfrm>
            <a:off x="5996520" y="3013468"/>
            <a:ext cx="182033" cy="91045"/>
          </a:xfrm>
          <a:custGeom>
            <a:avLst/>
            <a:gdLst>
              <a:gd name="T0" fmla="*/ 0 w 86"/>
              <a:gd name="T1" fmla="*/ 43 h 43"/>
              <a:gd name="T2" fmla="*/ 43 w 86"/>
              <a:gd name="T3" fmla="*/ 0 h 43"/>
              <a:gd name="T4" fmla="*/ 86 w 86"/>
              <a:gd name="T5" fmla="*/ 43 h 43"/>
            </a:gdLst>
            <a:ahLst/>
            <a:cxnLst>
              <a:cxn ang="0">
                <a:pos x="T0" y="T1"/>
              </a:cxn>
              <a:cxn ang="0">
                <a:pos x="T2" y="T3"/>
              </a:cxn>
              <a:cxn ang="0">
                <a:pos x="T4" y="T5"/>
              </a:cxn>
            </a:cxnLst>
            <a:rect l="0" t="0" r="r" b="b"/>
            <a:pathLst>
              <a:path w="86" h="43">
                <a:moveTo>
                  <a:pt x="0" y="43"/>
                </a:moveTo>
                <a:lnTo>
                  <a:pt x="43" y="0"/>
                </a:lnTo>
                <a:lnTo>
                  <a:pt x="86" y="43"/>
                </a:lnTo>
              </a:path>
            </a:pathLst>
          </a:custGeom>
          <a:noFill/>
          <a:ln w="12700" cap="flat" cmpd="sng">
            <a:solidFill>
              <a:schemeClr val="bg1">
                <a:lumMod val="50000"/>
              </a:schemeClr>
            </a:solidFill>
            <a:round/>
          </a:ln>
          <a:extLst>
            <a:ext uri="{909E8E84-426E-40DD-AFC4-6F175D3DCCD1}">
              <a14:hiddenFill xmlns:a14="http://schemas.microsoft.com/office/drawing/2010/main">
                <a:solidFill>
                  <a:srgbClr val="FFFFFF"/>
                </a:solidFill>
              </a14:hiddenFill>
            </a:ext>
          </a:extLst>
        </p:spPr>
        <p:txBody>
          <a:bodyPr/>
          <a:lstStyle/>
          <a:p>
            <a:endParaRPr lang="zh-CN" altLang="en-US" sz="2400">
              <a:solidFill>
                <a:srgbClr val="492638"/>
              </a:solidFill>
            </a:endParaRPr>
          </a:p>
        </p:txBody>
      </p:sp>
      <p:sp>
        <p:nvSpPr>
          <p:cNvPr id="16" name="Freeform 28"/>
          <p:cNvSpPr>
            <a:spLocks noEditPoints="1"/>
          </p:cNvSpPr>
          <p:nvPr/>
        </p:nvSpPr>
        <p:spPr bwMode="auto">
          <a:xfrm>
            <a:off x="5916084" y="2198300"/>
            <a:ext cx="372533" cy="381117"/>
          </a:xfrm>
          <a:custGeom>
            <a:avLst/>
            <a:gdLst>
              <a:gd name="T0" fmla="*/ 130 w 136"/>
              <a:gd name="T1" fmla="*/ 33 h 140"/>
              <a:gd name="T2" fmla="*/ 100 w 136"/>
              <a:gd name="T3" fmla="*/ 33 h 140"/>
              <a:gd name="T4" fmla="*/ 100 w 136"/>
              <a:gd name="T5" fmla="*/ 6 h 140"/>
              <a:gd name="T6" fmla="*/ 94 w 136"/>
              <a:gd name="T7" fmla="*/ 0 h 140"/>
              <a:gd name="T8" fmla="*/ 6 w 136"/>
              <a:gd name="T9" fmla="*/ 0 h 140"/>
              <a:gd name="T10" fmla="*/ 0 w 136"/>
              <a:gd name="T11" fmla="*/ 6 h 140"/>
              <a:gd name="T12" fmla="*/ 0 w 136"/>
              <a:gd name="T13" fmla="*/ 35 h 140"/>
              <a:gd name="T14" fmla="*/ 0 w 136"/>
              <a:gd name="T15" fmla="*/ 104 h 140"/>
              <a:gd name="T16" fmla="*/ 0 w 136"/>
              <a:gd name="T17" fmla="*/ 134 h 140"/>
              <a:gd name="T18" fmla="*/ 6 w 136"/>
              <a:gd name="T19" fmla="*/ 140 h 140"/>
              <a:gd name="T20" fmla="*/ 94 w 136"/>
              <a:gd name="T21" fmla="*/ 140 h 140"/>
              <a:gd name="T22" fmla="*/ 130 w 136"/>
              <a:gd name="T23" fmla="*/ 140 h 140"/>
              <a:gd name="T24" fmla="*/ 136 w 136"/>
              <a:gd name="T25" fmla="*/ 134 h 140"/>
              <a:gd name="T26" fmla="*/ 136 w 136"/>
              <a:gd name="T27" fmla="*/ 39 h 140"/>
              <a:gd name="T28" fmla="*/ 130 w 136"/>
              <a:gd name="T29" fmla="*/ 33 h 140"/>
              <a:gd name="T30" fmla="*/ 88 w 136"/>
              <a:gd name="T31" fmla="*/ 128 h 140"/>
              <a:gd name="T32" fmla="*/ 72 w 136"/>
              <a:gd name="T33" fmla="*/ 128 h 140"/>
              <a:gd name="T34" fmla="*/ 72 w 136"/>
              <a:gd name="T35" fmla="*/ 110 h 140"/>
              <a:gd name="T36" fmla="*/ 88 w 136"/>
              <a:gd name="T37" fmla="*/ 110 h 140"/>
              <a:gd name="T38" fmla="*/ 88 w 136"/>
              <a:gd name="T39" fmla="*/ 128 h 140"/>
              <a:gd name="T40" fmla="*/ 60 w 136"/>
              <a:gd name="T41" fmla="*/ 110 h 140"/>
              <a:gd name="T42" fmla="*/ 60 w 136"/>
              <a:gd name="T43" fmla="*/ 128 h 140"/>
              <a:gd name="T44" fmla="*/ 39 w 136"/>
              <a:gd name="T45" fmla="*/ 128 h 140"/>
              <a:gd name="T46" fmla="*/ 39 w 136"/>
              <a:gd name="T47" fmla="*/ 110 h 140"/>
              <a:gd name="T48" fmla="*/ 60 w 136"/>
              <a:gd name="T49" fmla="*/ 110 h 140"/>
              <a:gd name="T50" fmla="*/ 12 w 136"/>
              <a:gd name="T51" fmla="*/ 98 h 140"/>
              <a:gd name="T52" fmla="*/ 12 w 136"/>
              <a:gd name="T53" fmla="*/ 41 h 140"/>
              <a:gd name="T54" fmla="*/ 88 w 136"/>
              <a:gd name="T55" fmla="*/ 41 h 140"/>
              <a:gd name="T56" fmla="*/ 88 w 136"/>
              <a:gd name="T57" fmla="*/ 98 h 140"/>
              <a:gd name="T58" fmla="*/ 12 w 136"/>
              <a:gd name="T59" fmla="*/ 98 h 140"/>
              <a:gd name="T60" fmla="*/ 39 w 136"/>
              <a:gd name="T61" fmla="*/ 29 h 140"/>
              <a:gd name="T62" fmla="*/ 39 w 136"/>
              <a:gd name="T63" fmla="*/ 12 h 140"/>
              <a:gd name="T64" fmla="*/ 60 w 136"/>
              <a:gd name="T65" fmla="*/ 12 h 140"/>
              <a:gd name="T66" fmla="*/ 60 w 136"/>
              <a:gd name="T67" fmla="*/ 29 h 140"/>
              <a:gd name="T68" fmla="*/ 39 w 136"/>
              <a:gd name="T69" fmla="*/ 29 h 140"/>
              <a:gd name="T70" fmla="*/ 88 w 136"/>
              <a:gd name="T71" fmla="*/ 29 h 140"/>
              <a:gd name="T72" fmla="*/ 72 w 136"/>
              <a:gd name="T73" fmla="*/ 29 h 140"/>
              <a:gd name="T74" fmla="*/ 72 w 136"/>
              <a:gd name="T75" fmla="*/ 12 h 140"/>
              <a:gd name="T76" fmla="*/ 88 w 136"/>
              <a:gd name="T77" fmla="*/ 12 h 140"/>
              <a:gd name="T78" fmla="*/ 88 w 136"/>
              <a:gd name="T79" fmla="*/ 29 h 140"/>
              <a:gd name="T80" fmla="*/ 12 w 136"/>
              <a:gd name="T81" fmla="*/ 12 h 140"/>
              <a:gd name="T82" fmla="*/ 27 w 136"/>
              <a:gd name="T83" fmla="*/ 12 h 140"/>
              <a:gd name="T84" fmla="*/ 27 w 136"/>
              <a:gd name="T85" fmla="*/ 29 h 140"/>
              <a:gd name="T86" fmla="*/ 12 w 136"/>
              <a:gd name="T87" fmla="*/ 29 h 140"/>
              <a:gd name="T88" fmla="*/ 12 w 136"/>
              <a:gd name="T89" fmla="*/ 12 h 140"/>
              <a:gd name="T90" fmla="*/ 12 w 136"/>
              <a:gd name="T91" fmla="*/ 110 h 140"/>
              <a:gd name="T92" fmla="*/ 27 w 136"/>
              <a:gd name="T93" fmla="*/ 110 h 140"/>
              <a:gd name="T94" fmla="*/ 27 w 136"/>
              <a:gd name="T95" fmla="*/ 128 h 140"/>
              <a:gd name="T96" fmla="*/ 12 w 136"/>
              <a:gd name="T97" fmla="*/ 128 h 140"/>
              <a:gd name="T98" fmla="*/ 12 w 136"/>
              <a:gd name="T99" fmla="*/ 110 h 140"/>
              <a:gd name="T100" fmla="*/ 124 w 136"/>
              <a:gd name="T101" fmla="*/ 128 h 140"/>
              <a:gd name="T102" fmla="*/ 100 w 136"/>
              <a:gd name="T103" fmla="*/ 128 h 140"/>
              <a:gd name="T104" fmla="*/ 100 w 136"/>
              <a:gd name="T105" fmla="*/ 104 h 140"/>
              <a:gd name="T106" fmla="*/ 100 w 136"/>
              <a:gd name="T107" fmla="*/ 45 h 140"/>
              <a:gd name="T108" fmla="*/ 124 w 136"/>
              <a:gd name="T109" fmla="*/ 45 h 140"/>
              <a:gd name="T110" fmla="*/ 124 w 136"/>
              <a:gd name="T111" fmla="*/ 12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6" h="140">
                <a:moveTo>
                  <a:pt x="130" y="33"/>
                </a:moveTo>
                <a:cubicBezTo>
                  <a:pt x="100" y="33"/>
                  <a:pt x="100" y="33"/>
                  <a:pt x="100" y="33"/>
                </a:cubicBezTo>
                <a:cubicBezTo>
                  <a:pt x="100" y="6"/>
                  <a:pt x="100" y="6"/>
                  <a:pt x="100" y="6"/>
                </a:cubicBezTo>
                <a:cubicBezTo>
                  <a:pt x="100" y="2"/>
                  <a:pt x="97" y="0"/>
                  <a:pt x="94" y="0"/>
                </a:cubicBezTo>
                <a:cubicBezTo>
                  <a:pt x="6" y="0"/>
                  <a:pt x="6" y="0"/>
                  <a:pt x="6" y="0"/>
                </a:cubicBezTo>
                <a:cubicBezTo>
                  <a:pt x="2" y="0"/>
                  <a:pt x="0" y="2"/>
                  <a:pt x="0" y="6"/>
                </a:cubicBezTo>
                <a:cubicBezTo>
                  <a:pt x="0" y="35"/>
                  <a:pt x="0" y="35"/>
                  <a:pt x="0" y="35"/>
                </a:cubicBezTo>
                <a:cubicBezTo>
                  <a:pt x="0" y="104"/>
                  <a:pt x="0" y="104"/>
                  <a:pt x="0" y="104"/>
                </a:cubicBezTo>
                <a:cubicBezTo>
                  <a:pt x="0" y="134"/>
                  <a:pt x="0" y="134"/>
                  <a:pt x="0" y="134"/>
                </a:cubicBezTo>
                <a:cubicBezTo>
                  <a:pt x="0" y="137"/>
                  <a:pt x="2" y="140"/>
                  <a:pt x="6" y="140"/>
                </a:cubicBezTo>
                <a:cubicBezTo>
                  <a:pt x="94" y="140"/>
                  <a:pt x="94" y="140"/>
                  <a:pt x="94" y="140"/>
                </a:cubicBezTo>
                <a:cubicBezTo>
                  <a:pt x="130" y="140"/>
                  <a:pt x="130" y="140"/>
                  <a:pt x="130" y="140"/>
                </a:cubicBezTo>
                <a:cubicBezTo>
                  <a:pt x="134" y="140"/>
                  <a:pt x="136" y="137"/>
                  <a:pt x="136" y="134"/>
                </a:cubicBezTo>
                <a:cubicBezTo>
                  <a:pt x="136" y="39"/>
                  <a:pt x="136" y="39"/>
                  <a:pt x="136" y="39"/>
                </a:cubicBezTo>
                <a:cubicBezTo>
                  <a:pt x="136" y="36"/>
                  <a:pt x="134" y="33"/>
                  <a:pt x="130" y="33"/>
                </a:cubicBezTo>
                <a:close/>
                <a:moveTo>
                  <a:pt x="88" y="128"/>
                </a:moveTo>
                <a:cubicBezTo>
                  <a:pt x="72" y="128"/>
                  <a:pt x="72" y="128"/>
                  <a:pt x="72" y="128"/>
                </a:cubicBezTo>
                <a:cubicBezTo>
                  <a:pt x="72" y="110"/>
                  <a:pt x="72" y="110"/>
                  <a:pt x="72" y="110"/>
                </a:cubicBezTo>
                <a:cubicBezTo>
                  <a:pt x="88" y="110"/>
                  <a:pt x="88" y="110"/>
                  <a:pt x="88" y="110"/>
                </a:cubicBezTo>
                <a:lnTo>
                  <a:pt x="88" y="128"/>
                </a:lnTo>
                <a:close/>
                <a:moveTo>
                  <a:pt x="60" y="110"/>
                </a:moveTo>
                <a:cubicBezTo>
                  <a:pt x="60" y="128"/>
                  <a:pt x="60" y="128"/>
                  <a:pt x="60" y="128"/>
                </a:cubicBezTo>
                <a:cubicBezTo>
                  <a:pt x="39" y="128"/>
                  <a:pt x="39" y="128"/>
                  <a:pt x="39" y="128"/>
                </a:cubicBezTo>
                <a:cubicBezTo>
                  <a:pt x="39" y="110"/>
                  <a:pt x="39" y="110"/>
                  <a:pt x="39" y="110"/>
                </a:cubicBezTo>
                <a:lnTo>
                  <a:pt x="60" y="110"/>
                </a:lnTo>
                <a:close/>
                <a:moveTo>
                  <a:pt x="12" y="98"/>
                </a:moveTo>
                <a:cubicBezTo>
                  <a:pt x="12" y="41"/>
                  <a:pt x="12" y="41"/>
                  <a:pt x="12" y="41"/>
                </a:cubicBezTo>
                <a:cubicBezTo>
                  <a:pt x="88" y="41"/>
                  <a:pt x="88" y="41"/>
                  <a:pt x="88" y="41"/>
                </a:cubicBezTo>
                <a:cubicBezTo>
                  <a:pt x="88" y="98"/>
                  <a:pt x="88" y="98"/>
                  <a:pt x="88" y="98"/>
                </a:cubicBezTo>
                <a:lnTo>
                  <a:pt x="12" y="98"/>
                </a:lnTo>
                <a:close/>
                <a:moveTo>
                  <a:pt x="39" y="29"/>
                </a:moveTo>
                <a:cubicBezTo>
                  <a:pt x="39" y="12"/>
                  <a:pt x="39" y="12"/>
                  <a:pt x="39" y="12"/>
                </a:cubicBezTo>
                <a:cubicBezTo>
                  <a:pt x="60" y="12"/>
                  <a:pt x="60" y="12"/>
                  <a:pt x="60" y="12"/>
                </a:cubicBezTo>
                <a:cubicBezTo>
                  <a:pt x="60" y="29"/>
                  <a:pt x="60" y="29"/>
                  <a:pt x="60" y="29"/>
                </a:cubicBezTo>
                <a:lnTo>
                  <a:pt x="39" y="29"/>
                </a:lnTo>
                <a:close/>
                <a:moveTo>
                  <a:pt x="88" y="29"/>
                </a:moveTo>
                <a:cubicBezTo>
                  <a:pt x="72" y="29"/>
                  <a:pt x="72" y="29"/>
                  <a:pt x="72" y="29"/>
                </a:cubicBezTo>
                <a:cubicBezTo>
                  <a:pt x="72" y="12"/>
                  <a:pt x="72" y="12"/>
                  <a:pt x="72" y="12"/>
                </a:cubicBezTo>
                <a:cubicBezTo>
                  <a:pt x="88" y="12"/>
                  <a:pt x="88" y="12"/>
                  <a:pt x="88" y="12"/>
                </a:cubicBezTo>
                <a:lnTo>
                  <a:pt x="88" y="29"/>
                </a:lnTo>
                <a:close/>
                <a:moveTo>
                  <a:pt x="12" y="12"/>
                </a:moveTo>
                <a:cubicBezTo>
                  <a:pt x="27" y="12"/>
                  <a:pt x="27" y="12"/>
                  <a:pt x="27" y="12"/>
                </a:cubicBezTo>
                <a:cubicBezTo>
                  <a:pt x="27" y="29"/>
                  <a:pt x="27" y="29"/>
                  <a:pt x="27" y="29"/>
                </a:cubicBezTo>
                <a:cubicBezTo>
                  <a:pt x="12" y="29"/>
                  <a:pt x="12" y="29"/>
                  <a:pt x="12" y="29"/>
                </a:cubicBezTo>
                <a:lnTo>
                  <a:pt x="12" y="12"/>
                </a:lnTo>
                <a:close/>
                <a:moveTo>
                  <a:pt x="12" y="110"/>
                </a:moveTo>
                <a:cubicBezTo>
                  <a:pt x="27" y="110"/>
                  <a:pt x="27" y="110"/>
                  <a:pt x="27" y="110"/>
                </a:cubicBezTo>
                <a:cubicBezTo>
                  <a:pt x="27" y="128"/>
                  <a:pt x="27" y="128"/>
                  <a:pt x="27" y="128"/>
                </a:cubicBezTo>
                <a:cubicBezTo>
                  <a:pt x="12" y="128"/>
                  <a:pt x="12" y="128"/>
                  <a:pt x="12" y="128"/>
                </a:cubicBezTo>
                <a:lnTo>
                  <a:pt x="12" y="110"/>
                </a:lnTo>
                <a:close/>
                <a:moveTo>
                  <a:pt x="124" y="128"/>
                </a:moveTo>
                <a:cubicBezTo>
                  <a:pt x="100" y="128"/>
                  <a:pt x="100" y="128"/>
                  <a:pt x="100" y="128"/>
                </a:cubicBezTo>
                <a:cubicBezTo>
                  <a:pt x="100" y="104"/>
                  <a:pt x="100" y="104"/>
                  <a:pt x="100" y="104"/>
                </a:cubicBezTo>
                <a:cubicBezTo>
                  <a:pt x="100" y="45"/>
                  <a:pt x="100" y="45"/>
                  <a:pt x="100" y="45"/>
                </a:cubicBezTo>
                <a:cubicBezTo>
                  <a:pt x="124" y="45"/>
                  <a:pt x="124" y="45"/>
                  <a:pt x="124" y="45"/>
                </a:cubicBezTo>
                <a:lnTo>
                  <a:pt x="124" y="128"/>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492638"/>
              </a:solidFill>
            </a:endParaRPr>
          </a:p>
        </p:txBody>
      </p:sp>
      <p:grpSp>
        <p:nvGrpSpPr>
          <p:cNvPr id="17" name="Group 29"/>
          <p:cNvGrpSpPr/>
          <p:nvPr/>
        </p:nvGrpSpPr>
        <p:grpSpPr bwMode="auto">
          <a:xfrm>
            <a:off x="4565653" y="3460223"/>
            <a:ext cx="469900" cy="478515"/>
            <a:chOff x="0" y="0"/>
            <a:chExt cx="276" cy="281"/>
          </a:xfrm>
          <a:solidFill>
            <a:schemeClr val="bg1"/>
          </a:solidFill>
        </p:grpSpPr>
        <p:sp>
          <p:nvSpPr>
            <p:cNvPr id="18" name="Freeform 30"/>
            <p:cNvSpPr/>
            <p:nvPr/>
          </p:nvSpPr>
          <p:spPr bwMode="auto">
            <a:xfrm>
              <a:off x="0" y="0"/>
              <a:ext cx="276" cy="203"/>
            </a:xfrm>
            <a:custGeom>
              <a:avLst/>
              <a:gdLst>
                <a:gd name="T0" fmla="*/ 106 w 138"/>
                <a:gd name="T1" fmla="*/ 37 h 101"/>
                <a:gd name="T2" fmla="*/ 100 w 138"/>
                <a:gd name="T3" fmla="*/ 38 h 101"/>
                <a:gd name="T4" fmla="*/ 100 w 138"/>
                <a:gd name="T5" fmla="*/ 35 h 101"/>
                <a:gd name="T6" fmla="*/ 66 w 138"/>
                <a:gd name="T7" fmla="*/ 0 h 101"/>
                <a:gd name="T8" fmla="*/ 32 w 138"/>
                <a:gd name="T9" fmla="*/ 29 h 101"/>
                <a:gd name="T10" fmla="*/ 22 w 138"/>
                <a:gd name="T11" fmla="*/ 30 h 101"/>
                <a:gd name="T12" fmla="*/ 22 w 138"/>
                <a:gd name="T13" fmla="*/ 30 h 101"/>
                <a:gd name="T14" fmla="*/ 8 w 138"/>
                <a:gd name="T15" fmla="*/ 51 h 101"/>
                <a:gd name="T16" fmla="*/ 10 w 138"/>
                <a:gd name="T17" fmla="*/ 60 h 101"/>
                <a:gd name="T18" fmla="*/ 0 w 138"/>
                <a:gd name="T19" fmla="*/ 79 h 101"/>
                <a:gd name="T20" fmla="*/ 22 w 138"/>
                <a:gd name="T21" fmla="*/ 101 h 101"/>
                <a:gd name="T22" fmla="*/ 45 w 138"/>
                <a:gd name="T23" fmla="*/ 101 h 101"/>
                <a:gd name="T24" fmla="*/ 51 w 138"/>
                <a:gd name="T25" fmla="*/ 95 h 101"/>
                <a:gd name="T26" fmla="*/ 45 w 138"/>
                <a:gd name="T27" fmla="*/ 89 h 101"/>
                <a:gd name="T28" fmla="*/ 22 w 138"/>
                <a:gd name="T29" fmla="*/ 89 h 101"/>
                <a:gd name="T30" fmla="*/ 12 w 138"/>
                <a:gd name="T31" fmla="*/ 79 h 101"/>
                <a:gd name="T32" fmla="*/ 20 w 138"/>
                <a:gd name="T33" fmla="*/ 69 h 101"/>
                <a:gd name="T34" fmla="*/ 25 w 138"/>
                <a:gd name="T35" fmla="*/ 65 h 101"/>
                <a:gd name="T36" fmla="*/ 23 w 138"/>
                <a:gd name="T37" fmla="*/ 58 h 101"/>
                <a:gd name="T38" fmla="*/ 20 w 138"/>
                <a:gd name="T39" fmla="*/ 51 h 101"/>
                <a:gd name="T40" fmla="*/ 26 w 138"/>
                <a:gd name="T41" fmla="*/ 41 h 101"/>
                <a:gd name="T42" fmla="*/ 26 w 138"/>
                <a:gd name="T43" fmla="*/ 41 h 101"/>
                <a:gd name="T44" fmla="*/ 35 w 138"/>
                <a:gd name="T45" fmla="*/ 42 h 101"/>
                <a:gd name="T46" fmla="*/ 41 w 138"/>
                <a:gd name="T47" fmla="*/ 42 h 101"/>
                <a:gd name="T48" fmla="*/ 43 w 138"/>
                <a:gd name="T49" fmla="*/ 36 h 101"/>
                <a:gd name="T50" fmla="*/ 43 w 138"/>
                <a:gd name="T51" fmla="*/ 35 h 101"/>
                <a:gd name="T52" fmla="*/ 43 w 138"/>
                <a:gd name="T53" fmla="*/ 35 h 101"/>
                <a:gd name="T54" fmla="*/ 66 w 138"/>
                <a:gd name="T55" fmla="*/ 12 h 101"/>
                <a:gd name="T56" fmla="*/ 88 w 138"/>
                <a:gd name="T57" fmla="*/ 35 h 101"/>
                <a:gd name="T58" fmla="*/ 84 w 138"/>
                <a:gd name="T59" fmla="*/ 46 h 101"/>
                <a:gd name="T60" fmla="*/ 86 w 138"/>
                <a:gd name="T61" fmla="*/ 54 h 101"/>
                <a:gd name="T62" fmla="*/ 93 w 138"/>
                <a:gd name="T63" fmla="*/ 54 h 101"/>
                <a:gd name="T64" fmla="*/ 106 w 138"/>
                <a:gd name="T65" fmla="*/ 49 h 101"/>
                <a:gd name="T66" fmla="*/ 126 w 138"/>
                <a:gd name="T67" fmla="*/ 69 h 101"/>
                <a:gd name="T68" fmla="*/ 106 w 138"/>
                <a:gd name="T69" fmla="*/ 89 h 101"/>
                <a:gd name="T70" fmla="*/ 93 w 138"/>
                <a:gd name="T71" fmla="*/ 89 h 101"/>
                <a:gd name="T72" fmla="*/ 87 w 138"/>
                <a:gd name="T73" fmla="*/ 95 h 101"/>
                <a:gd name="T74" fmla="*/ 93 w 138"/>
                <a:gd name="T75" fmla="*/ 101 h 101"/>
                <a:gd name="T76" fmla="*/ 106 w 138"/>
                <a:gd name="T77" fmla="*/ 101 h 101"/>
                <a:gd name="T78" fmla="*/ 138 w 138"/>
                <a:gd name="T79" fmla="*/ 69 h 101"/>
                <a:gd name="T80" fmla="*/ 106 w 138"/>
                <a:gd name="T81" fmla="*/ 3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8" h="101">
                  <a:moveTo>
                    <a:pt x="106" y="37"/>
                  </a:moveTo>
                  <a:cubicBezTo>
                    <a:pt x="104" y="37"/>
                    <a:pt x="102" y="37"/>
                    <a:pt x="100" y="38"/>
                  </a:cubicBezTo>
                  <a:cubicBezTo>
                    <a:pt x="100" y="37"/>
                    <a:pt x="100" y="36"/>
                    <a:pt x="100" y="35"/>
                  </a:cubicBezTo>
                  <a:cubicBezTo>
                    <a:pt x="100" y="16"/>
                    <a:pt x="84" y="0"/>
                    <a:pt x="66" y="0"/>
                  </a:cubicBezTo>
                  <a:cubicBezTo>
                    <a:pt x="49" y="0"/>
                    <a:pt x="35" y="13"/>
                    <a:pt x="32" y="29"/>
                  </a:cubicBezTo>
                  <a:cubicBezTo>
                    <a:pt x="28" y="28"/>
                    <a:pt x="25" y="29"/>
                    <a:pt x="22" y="30"/>
                  </a:cubicBezTo>
                  <a:cubicBezTo>
                    <a:pt x="22" y="30"/>
                    <a:pt x="22" y="30"/>
                    <a:pt x="22" y="30"/>
                  </a:cubicBezTo>
                  <a:cubicBezTo>
                    <a:pt x="13" y="33"/>
                    <a:pt x="8" y="42"/>
                    <a:pt x="8" y="51"/>
                  </a:cubicBezTo>
                  <a:cubicBezTo>
                    <a:pt x="8" y="54"/>
                    <a:pt x="8" y="57"/>
                    <a:pt x="10" y="60"/>
                  </a:cubicBezTo>
                  <a:cubicBezTo>
                    <a:pt x="4" y="64"/>
                    <a:pt x="0" y="71"/>
                    <a:pt x="0" y="79"/>
                  </a:cubicBezTo>
                  <a:cubicBezTo>
                    <a:pt x="0" y="91"/>
                    <a:pt x="10" y="101"/>
                    <a:pt x="22" y="101"/>
                  </a:cubicBezTo>
                  <a:cubicBezTo>
                    <a:pt x="45" y="101"/>
                    <a:pt x="45" y="101"/>
                    <a:pt x="45" y="101"/>
                  </a:cubicBezTo>
                  <a:cubicBezTo>
                    <a:pt x="48" y="101"/>
                    <a:pt x="51" y="98"/>
                    <a:pt x="51" y="95"/>
                  </a:cubicBezTo>
                  <a:cubicBezTo>
                    <a:pt x="51" y="92"/>
                    <a:pt x="48" y="89"/>
                    <a:pt x="45" y="89"/>
                  </a:cubicBezTo>
                  <a:cubicBezTo>
                    <a:pt x="22" y="89"/>
                    <a:pt x="22" y="89"/>
                    <a:pt x="22" y="89"/>
                  </a:cubicBezTo>
                  <a:cubicBezTo>
                    <a:pt x="16" y="89"/>
                    <a:pt x="12" y="84"/>
                    <a:pt x="12" y="79"/>
                  </a:cubicBezTo>
                  <a:cubicBezTo>
                    <a:pt x="12" y="74"/>
                    <a:pt x="16" y="70"/>
                    <a:pt x="20" y="69"/>
                  </a:cubicBezTo>
                  <a:cubicBezTo>
                    <a:pt x="23" y="69"/>
                    <a:pt x="25" y="67"/>
                    <a:pt x="25" y="65"/>
                  </a:cubicBezTo>
                  <a:cubicBezTo>
                    <a:pt x="26" y="62"/>
                    <a:pt x="25" y="60"/>
                    <a:pt x="23" y="58"/>
                  </a:cubicBezTo>
                  <a:cubicBezTo>
                    <a:pt x="21" y="57"/>
                    <a:pt x="20" y="54"/>
                    <a:pt x="20" y="51"/>
                  </a:cubicBezTo>
                  <a:cubicBezTo>
                    <a:pt x="20" y="47"/>
                    <a:pt x="22" y="43"/>
                    <a:pt x="26" y="41"/>
                  </a:cubicBezTo>
                  <a:cubicBezTo>
                    <a:pt x="26" y="41"/>
                    <a:pt x="26" y="41"/>
                    <a:pt x="26" y="41"/>
                  </a:cubicBezTo>
                  <a:cubicBezTo>
                    <a:pt x="29" y="40"/>
                    <a:pt x="32" y="40"/>
                    <a:pt x="35" y="42"/>
                  </a:cubicBezTo>
                  <a:cubicBezTo>
                    <a:pt x="36" y="43"/>
                    <a:pt x="39" y="43"/>
                    <a:pt x="41" y="42"/>
                  </a:cubicBezTo>
                  <a:cubicBezTo>
                    <a:pt x="43" y="41"/>
                    <a:pt x="44" y="39"/>
                    <a:pt x="43" y="36"/>
                  </a:cubicBezTo>
                  <a:cubicBezTo>
                    <a:pt x="43" y="36"/>
                    <a:pt x="43" y="36"/>
                    <a:pt x="43" y="35"/>
                  </a:cubicBezTo>
                  <a:cubicBezTo>
                    <a:pt x="43" y="35"/>
                    <a:pt x="43" y="35"/>
                    <a:pt x="43" y="35"/>
                  </a:cubicBezTo>
                  <a:cubicBezTo>
                    <a:pt x="43" y="22"/>
                    <a:pt x="53" y="12"/>
                    <a:pt x="66" y="12"/>
                  </a:cubicBezTo>
                  <a:cubicBezTo>
                    <a:pt x="78" y="12"/>
                    <a:pt x="88" y="22"/>
                    <a:pt x="88" y="35"/>
                  </a:cubicBezTo>
                  <a:cubicBezTo>
                    <a:pt x="88" y="39"/>
                    <a:pt x="87" y="43"/>
                    <a:pt x="84" y="46"/>
                  </a:cubicBezTo>
                  <a:cubicBezTo>
                    <a:pt x="83" y="49"/>
                    <a:pt x="83" y="52"/>
                    <a:pt x="86" y="54"/>
                  </a:cubicBezTo>
                  <a:cubicBezTo>
                    <a:pt x="88" y="56"/>
                    <a:pt x="91" y="56"/>
                    <a:pt x="93" y="54"/>
                  </a:cubicBezTo>
                  <a:cubicBezTo>
                    <a:pt x="96" y="52"/>
                    <a:pt x="100" y="49"/>
                    <a:pt x="106" y="49"/>
                  </a:cubicBezTo>
                  <a:cubicBezTo>
                    <a:pt x="117" y="49"/>
                    <a:pt x="126" y="58"/>
                    <a:pt x="126" y="69"/>
                  </a:cubicBezTo>
                  <a:cubicBezTo>
                    <a:pt x="126" y="80"/>
                    <a:pt x="117" y="89"/>
                    <a:pt x="106" y="89"/>
                  </a:cubicBezTo>
                  <a:cubicBezTo>
                    <a:pt x="93" y="89"/>
                    <a:pt x="93" y="89"/>
                    <a:pt x="93" y="89"/>
                  </a:cubicBezTo>
                  <a:cubicBezTo>
                    <a:pt x="90" y="89"/>
                    <a:pt x="87" y="92"/>
                    <a:pt x="87" y="95"/>
                  </a:cubicBezTo>
                  <a:cubicBezTo>
                    <a:pt x="87" y="98"/>
                    <a:pt x="90" y="101"/>
                    <a:pt x="93" y="101"/>
                  </a:cubicBezTo>
                  <a:cubicBezTo>
                    <a:pt x="106" y="101"/>
                    <a:pt x="106" y="101"/>
                    <a:pt x="106" y="101"/>
                  </a:cubicBezTo>
                  <a:cubicBezTo>
                    <a:pt x="124" y="101"/>
                    <a:pt x="138" y="87"/>
                    <a:pt x="138" y="69"/>
                  </a:cubicBezTo>
                  <a:cubicBezTo>
                    <a:pt x="138" y="51"/>
                    <a:pt x="124" y="37"/>
                    <a:pt x="106"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492638"/>
                </a:solidFill>
              </a:endParaRPr>
            </a:p>
          </p:txBody>
        </p:sp>
        <p:sp>
          <p:nvSpPr>
            <p:cNvPr id="19" name="Freeform 31"/>
            <p:cNvSpPr/>
            <p:nvPr/>
          </p:nvSpPr>
          <p:spPr bwMode="auto">
            <a:xfrm>
              <a:off x="84" y="115"/>
              <a:ext cx="108" cy="166"/>
            </a:xfrm>
            <a:custGeom>
              <a:avLst/>
              <a:gdLst>
                <a:gd name="T0" fmla="*/ 43 w 54"/>
                <a:gd name="T1" fmla="*/ 53 h 83"/>
                <a:gd name="T2" fmla="*/ 33 w 54"/>
                <a:gd name="T3" fmla="*/ 63 h 83"/>
                <a:gd name="T4" fmla="*/ 33 w 54"/>
                <a:gd name="T5" fmla="*/ 6 h 83"/>
                <a:gd name="T6" fmla="*/ 27 w 54"/>
                <a:gd name="T7" fmla="*/ 0 h 83"/>
                <a:gd name="T8" fmla="*/ 21 w 54"/>
                <a:gd name="T9" fmla="*/ 6 h 83"/>
                <a:gd name="T10" fmla="*/ 21 w 54"/>
                <a:gd name="T11" fmla="*/ 63 h 83"/>
                <a:gd name="T12" fmla="*/ 11 w 54"/>
                <a:gd name="T13" fmla="*/ 53 h 83"/>
                <a:gd name="T14" fmla="*/ 2 w 54"/>
                <a:gd name="T15" fmla="*/ 53 h 83"/>
                <a:gd name="T16" fmla="*/ 2 w 54"/>
                <a:gd name="T17" fmla="*/ 61 h 83"/>
                <a:gd name="T18" fmla="*/ 23 w 54"/>
                <a:gd name="T19" fmla="*/ 82 h 83"/>
                <a:gd name="T20" fmla="*/ 27 w 54"/>
                <a:gd name="T21" fmla="*/ 83 h 83"/>
                <a:gd name="T22" fmla="*/ 31 w 54"/>
                <a:gd name="T23" fmla="*/ 82 h 83"/>
                <a:gd name="T24" fmla="*/ 52 w 54"/>
                <a:gd name="T25" fmla="*/ 61 h 83"/>
                <a:gd name="T26" fmla="*/ 52 w 54"/>
                <a:gd name="T27" fmla="*/ 53 h 83"/>
                <a:gd name="T28" fmla="*/ 43 w 54"/>
                <a:gd name="T29" fmla="*/ 5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 h="83">
                  <a:moveTo>
                    <a:pt x="43" y="53"/>
                  </a:moveTo>
                  <a:cubicBezTo>
                    <a:pt x="33" y="63"/>
                    <a:pt x="33" y="63"/>
                    <a:pt x="33" y="63"/>
                  </a:cubicBezTo>
                  <a:cubicBezTo>
                    <a:pt x="33" y="6"/>
                    <a:pt x="33" y="6"/>
                    <a:pt x="33" y="6"/>
                  </a:cubicBezTo>
                  <a:cubicBezTo>
                    <a:pt x="33" y="2"/>
                    <a:pt x="30" y="0"/>
                    <a:pt x="27" y="0"/>
                  </a:cubicBezTo>
                  <a:cubicBezTo>
                    <a:pt x="24" y="0"/>
                    <a:pt x="21" y="2"/>
                    <a:pt x="21" y="6"/>
                  </a:cubicBezTo>
                  <a:cubicBezTo>
                    <a:pt x="21" y="63"/>
                    <a:pt x="21" y="63"/>
                    <a:pt x="21" y="63"/>
                  </a:cubicBezTo>
                  <a:cubicBezTo>
                    <a:pt x="11" y="53"/>
                    <a:pt x="11" y="53"/>
                    <a:pt x="11" y="53"/>
                  </a:cubicBezTo>
                  <a:cubicBezTo>
                    <a:pt x="8" y="50"/>
                    <a:pt x="5" y="50"/>
                    <a:pt x="2" y="53"/>
                  </a:cubicBezTo>
                  <a:cubicBezTo>
                    <a:pt x="0" y="55"/>
                    <a:pt x="0" y="59"/>
                    <a:pt x="2" y="61"/>
                  </a:cubicBezTo>
                  <a:cubicBezTo>
                    <a:pt x="23" y="82"/>
                    <a:pt x="23" y="82"/>
                    <a:pt x="23" y="82"/>
                  </a:cubicBezTo>
                  <a:cubicBezTo>
                    <a:pt x="24" y="83"/>
                    <a:pt x="25" y="83"/>
                    <a:pt x="27" y="83"/>
                  </a:cubicBezTo>
                  <a:cubicBezTo>
                    <a:pt x="28" y="83"/>
                    <a:pt x="30" y="83"/>
                    <a:pt x="31" y="82"/>
                  </a:cubicBezTo>
                  <a:cubicBezTo>
                    <a:pt x="52" y="61"/>
                    <a:pt x="52" y="61"/>
                    <a:pt x="52" y="61"/>
                  </a:cubicBezTo>
                  <a:cubicBezTo>
                    <a:pt x="54" y="59"/>
                    <a:pt x="54" y="55"/>
                    <a:pt x="52" y="53"/>
                  </a:cubicBezTo>
                  <a:cubicBezTo>
                    <a:pt x="49" y="50"/>
                    <a:pt x="45" y="50"/>
                    <a:pt x="43"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492638"/>
                </a:solidFill>
              </a:endParaRPr>
            </a:p>
          </p:txBody>
        </p:sp>
      </p:grpSp>
      <p:sp>
        <p:nvSpPr>
          <p:cNvPr id="20" name="Freeform 32"/>
          <p:cNvSpPr>
            <a:spLocks noEditPoints="1"/>
          </p:cNvSpPr>
          <p:nvPr/>
        </p:nvSpPr>
        <p:spPr bwMode="auto">
          <a:xfrm>
            <a:off x="5888567" y="4792016"/>
            <a:ext cx="414867" cy="440403"/>
          </a:xfrm>
          <a:custGeom>
            <a:avLst/>
            <a:gdLst>
              <a:gd name="T0" fmla="*/ 111 w 132"/>
              <a:gd name="T1" fmla="*/ 56 h 140"/>
              <a:gd name="T2" fmla="*/ 103 w 132"/>
              <a:gd name="T3" fmla="*/ 56 h 140"/>
              <a:gd name="T4" fmla="*/ 103 w 132"/>
              <a:gd name="T5" fmla="*/ 37 h 140"/>
              <a:gd name="T6" fmla="*/ 66 w 132"/>
              <a:gd name="T7" fmla="*/ 0 h 140"/>
              <a:gd name="T8" fmla="*/ 29 w 132"/>
              <a:gd name="T9" fmla="*/ 37 h 140"/>
              <a:gd name="T10" fmla="*/ 29 w 132"/>
              <a:gd name="T11" fmla="*/ 55 h 140"/>
              <a:gd name="T12" fmla="*/ 21 w 132"/>
              <a:gd name="T13" fmla="*/ 55 h 140"/>
              <a:gd name="T14" fmla="*/ 0 w 132"/>
              <a:gd name="T15" fmla="*/ 76 h 140"/>
              <a:gd name="T16" fmla="*/ 21 w 132"/>
              <a:gd name="T17" fmla="*/ 97 h 140"/>
              <a:gd name="T18" fmla="*/ 41 w 132"/>
              <a:gd name="T19" fmla="*/ 97 h 140"/>
              <a:gd name="T20" fmla="*/ 41 w 132"/>
              <a:gd name="T21" fmla="*/ 57 h 140"/>
              <a:gd name="T22" fmla="*/ 41 w 132"/>
              <a:gd name="T23" fmla="*/ 55 h 140"/>
              <a:gd name="T24" fmla="*/ 41 w 132"/>
              <a:gd name="T25" fmla="*/ 37 h 140"/>
              <a:gd name="T26" fmla="*/ 66 w 132"/>
              <a:gd name="T27" fmla="*/ 12 h 140"/>
              <a:gd name="T28" fmla="*/ 91 w 132"/>
              <a:gd name="T29" fmla="*/ 37 h 140"/>
              <a:gd name="T30" fmla="*/ 91 w 132"/>
              <a:gd name="T31" fmla="*/ 56 h 140"/>
              <a:gd name="T32" fmla="*/ 91 w 132"/>
              <a:gd name="T33" fmla="*/ 59 h 140"/>
              <a:gd name="T34" fmla="*/ 91 w 132"/>
              <a:gd name="T35" fmla="*/ 92 h 140"/>
              <a:gd name="T36" fmla="*/ 91 w 132"/>
              <a:gd name="T37" fmla="*/ 98 h 140"/>
              <a:gd name="T38" fmla="*/ 91 w 132"/>
              <a:gd name="T39" fmla="*/ 109 h 140"/>
              <a:gd name="T40" fmla="*/ 81 w 132"/>
              <a:gd name="T41" fmla="*/ 119 h 140"/>
              <a:gd name="T42" fmla="*/ 79 w 132"/>
              <a:gd name="T43" fmla="*/ 119 h 140"/>
              <a:gd name="T44" fmla="*/ 66 w 132"/>
              <a:gd name="T45" fmla="*/ 110 h 140"/>
              <a:gd name="T46" fmla="*/ 51 w 132"/>
              <a:gd name="T47" fmla="*/ 125 h 140"/>
              <a:gd name="T48" fmla="*/ 66 w 132"/>
              <a:gd name="T49" fmla="*/ 140 h 140"/>
              <a:gd name="T50" fmla="*/ 79 w 132"/>
              <a:gd name="T51" fmla="*/ 131 h 140"/>
              <a:gd name="T52" fmla="*/ 81 w 132"/>
              <a:gd name="T53" fmla="*/ 131 h 140"/>
              <a:gd name="T54" fmla="*/ 103 w 132"/>
              <a:gd name="T55" fmla="*/ 109 h 140"/>
              <a:gd name="T56" fmla="*/ 103 w 132"/>
              <a:gd name="T57" fmla="*/ 98 h 140"/>
              <a:gd name="T58" fmla="*/ 111 w 132"/>
              <a:gd name="T59" fmla="*/ 98 h 140"/>
              <a:gd name="T60" fmla="*/ 132 w 132"/>
              <a:gd name="T61" fmla="*/ 77 h 140"/>
              <a:gd name="T62" fmla="*/ 111 w 132"/>
              <a:gd name="T63" fmla="*/ 56 h 140"/>
              <a:gd name="T64" fmla="*/ 29 w 132"/>
              <a:gd name="T65" fmla="*/ 85 h 140"/>
              <a:gd name="T66" fmla="*/ 21 w 132"/>
              <a:gd name="T67" fmla="*/ 85 h 140"/>
              <a:gd name="T68" fmla="*/ 12 w 132"/>
              <a:gd name="T69" fmla="*/ 76 h 140"/>
              <a:gd name="T70" fmla="*/ 21 w 132"/>
              <a:gd name="T71" fmla="*/ 67 h 140"/>
              <a:gd name="T72" fmla="*/ 29 w 132"/>
              <a:gd name="T73" fmla="*/ 67 h 140"/>
              <a:gd name="T74" fmla="*/ 29 w 132"/>
              <a:gd name="T75" fmla="*/ 85 h 140"/>
              <a:gd name="T76" fmla="*/ 111 w 132"/>
              <a:gd name="T77" fmla="*/ 86 h 140"/>
              <a:gd name="T78" fmla="*/ 103 w 132"/>
              <a:gd name="T79" fmla="*/ 86 h 140"/>
              <a:gd name="T80" fmla="*/ 103 w 132"/>
              <a:gd name="T81" fmla="*/ 68 h 140"/>
              <a:gd name="T82" fmla="*/ 111 w 132"/>
              <a:gd name="T83" fmla="*/ 68 h 140"/>
              <a:gd name="T84" fmla="*/ 120 w 132"/>
              <a:gd name="T85" fmla="*/ 77 h 140"/>
              <a:gd name="T86" fmla="*/ 111 w 132"/>
              <a:gd name="T87" fmla="*/ 8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2" h="140">
                <a:moveTo>
                  <a:pt x="111" y="56"/>
                </a:moveTo>
                <a:cubicBezTo>
                  <a:pt x="103" y="56"/>
                  <a:pt x="103" y="56"/>
                  <a:pt x="103" y="56"/>
                </a:cubicBezTo>
                <a:cubicBezTo>
                  <a:pt x="103" y="37"/>
                  <a:pt x="103" y="37"/>
                  <a:pt x="103" y="37"/>
                </a:cubicBezTo>
                <a:cubicBezTo>
                  <a:pt x="103" y="16"/>
                  <a:pt x="86" y="0"/>
                  <a:pt x="66" y="0"/>
                </a:cubicBezTo>
                <a:cubicBezTo>
                  <a:pt x="46" y="0"/>
                  <a:pt x="29" y="16"/>
                  <a:pt x="29" y="37"/>
                </a:cubicBezTo>
                <a:cubicBezTo>
                  <a:pt x="29" y="55"/>
                  <a:pt x="29" y="55"/>
                  <a:pt x="29" y="55"/>
                </a:cubicBezTo>
                <a:cubicBezTo>
                  <a:pt x="21" y="55"/>
                  <a:pt x="21" y="55"/>
                  <a:pt x="21" y="55"/>
                </a:cubicBezTo>
                <a:cubicBezTo>
                  <a:pt x="9" y="55"/>
                  <a:pt x="0" y="65"/>
                  <a:pt x="0" y="76"/>
                </a:cubicBezTo>
                <a:cubicBezTo>
                  <a:pt x="0" y="88"/>
                  <a:pt x="9" y="97"/>
                  <a:pt x="21" y="97"/>
                </a:cubicBezTo>
                <a:cubicBezTo>
                  <a:pt x="41" y="97"/>
                  <a:pt x="41" y="97"/>
                  <a:pt x="41" y="97"/>
                </a:cubicBezTo>
                <a:cubicBezTo>
                  <a:pt x="41" y="57"/>
                  <a:pt x="41" y="57"/>
                  <a:pt x="41" y="57"/>
                </a:cubicBezTo>
                <a:cubicBezTo>
                  <a:pt x="41" y="55"/>
                  <a:pt x="41" y="55"/>
                  <a:pt x="41" y="55"/>
                </a:cubicBezTo>
                <a:cubicBezTo>
                  <a:pt x="41" y="37"/>
                  <a:pt x="41" y="37"/>
                  <a:pt x="41" y="37"/>
                </a:cubicBezTo>
                <a:cubicBezTo>
                  <a:pt x="41" y="23"/>
                  <a:pt x="52" y="12"/>
                  <a:pt x="66" y="12"/>
                </a:cubicBezTo>
                <a:cubicBezTo>
                  <a:pt x="80" y="12"/>
                  <a:pt x="91" y="23"/>
                  <a:pt x="91" y="37"/>
                </a:cubicBezTo>
                <a:cubicBezTo>
                  <a:pt x="91" y="56"/>
                  <a:pt x="91" y="56"/>
                  <a:pt x="91" y="56"/>
                </a:cubicBezTo>
                <a:cubicBezTo>
                  <a:pt x="91" y="59"/>
                  <a:pt x="91" y="59"/>
                  <a:pt x="91" y="59"/>
                </a:cubicBezTo>
                <a:cubicBezTo>
                  <a:pt x="91" y="92"/>
                  <a:pt x="91" y="92"/>
                  <a:pt x="91" y="92"/>
                </a:cubicBezTo>
                <a:cubicBezTo>
                  <a:pt x="91" y="98"/>
                  <a:pt x="91" y="98"/>
                  <a:pt x="91" y="98"/>
                </a:cubicBezTo>
                <a:cubicBezTo>
                  <a:pt x="91" y="109"/>
                  <a:pt x="91" y="109"/>
                  <a:pt x="91" y="109"/>
                </a:cubicBezTo>
                <a:cubicBezTo>
                  <a:pt x="91" y="114"/>
                  <a:pt x="86" y="119"/>
                  <a:pt x="81" y="119"/>
                </a:cubicBezTo>
                <a:cubicBezTo>
                  <a:pt x="79" y="119"/>
                  <a:pt x="79" y="119"/>
                  <a:pt x="79" y="119"/>
                </a:cubicBezTo>
                <a:cubicBezTo>
                  <a:pt x="77" y="114"/>
                  <a:pt x="72" y="110"/>
                  <a:pt x="66" y="110"/>
                </a:cubicBezTo>
                <a:cubicBezTo>
                  <a:pt x="58" y="110"/>
                  <a:pt x="51" y="117"/>
                  <a:pt x="51" y="125"/>
                </a:cubicBezTo>
                <a:cubicBezTo>
                  <a:pt x="51" y="133"/>
                  <a:pt x="58" y="140"/>
                  <a:pt x="66" y="140"/>
                </a:cubicBezTo>
                <a:cubicBezTo>
                  <a:pt x="72" y="140"/>
                  <a:pt x="77" y="136"/>
                  <a:pt x="79" y="131"/>
                </a:cubicBezTo>
                <a:cubicBezTo>
                  <a:pt x="81" y="131"/>
                  <a:pt x="81" y="131"/>
                  <a:pt x="81" y="131"/>
                </a:cubicBezTo>
                <a:cubicBezTo>
                  <a:pt x="93" y="131"/>
                  <a:pt x="103" y="121"/>
                  <a:pt x="103" y="109"/>
                </a:cubicBezTo>
                <a:cubicBezTo>
                  <a:pt x="103" y="98"/>
                  <a:pt x="103" y="98"/>
                  <a:pt x="103" y="98"/>
                </a:cubicBezTo>
                <a:cubicBezTo>
                  <a:pt x="111" y="98"/>
                  <a:pt x="111" y="98"/>
                  <a:pt x="111" y="98"/>
                </a:cubicBezTo>
                <a:cubicBezTo>
                  <a:pt x="123" y="98"/>
                  <a:pt x="132" y="89"/>
                  <a:pt x="132" y="77"/>
                </a:cubicBezTo>
                <a:cubicBezTo>
                  <a:pt x="132" y="66"/>
                  <a:pt x="123" y="56"/>
                  <a:pt x="111" y="56"/>
                </a:cubicBezTo>
                <a:close/>
                <a:moveTo>
                  <a:pt x="29" y="85"/>
                </a:moveTo>
                <a:cubicBezTo>
                  <a:pt x="21" y="85"/>
                  <a:pt x="21" y="85"/>
                  <a:pt x="21" y="85"/>
                </a:cubicBezTo>
                <a:cubicBezTo>
                  <a:pt x="16" y="85"/>
                  <a:pt x="12" y="81"/>
                  <a:pt x="12" y="76"/>
                </a:cubicBezTo>
                <a:cubicBezTo>
                  <a:pt x="12" y="71"/>
                  <a:pt x="16" y="67"/>
                  <a:pt x="21" y="67"/>
                </a:cubicBezTo>
                <a:cubicBezTo>
                  <a:pt x="29" y="67"/>
                  <a:pt x="29" y="67"/>
                  <a:pt x="29" y="67"/>
                </a:cubicBezTo>
                <a:lnTo>
                  <a:pt x="29" y="85"/>
                </a:lnTo>
                <a:close/>
                <a:moveTo>
                  <a:pt x="111" y="86"/>
                </a:moveTo>
                <a:cubicBezTo>
                  <a:pt x="103" y="86"/>
                  <a:pt x="103" y="86"/>
                  <a:pt x="103" y="86"/>
                </a:cubicBezTo>
                <a:cubicBezTo>
                  <a:pt x="103" y="68"/>
                  <a:pt x="103" y="68"/>
                  <a:pt x="103" y="68"/>
                </a:cubicBezTo>
                <a:cubicBezTo>
                  <a:pt x="111" y="68"/>
                  <a:pt x="111" y="68"/>
                  <a:pt x="111" y="68"/>
                </a:cubicBezTo>
                <a:cubicBezTo>
                  <a:pt x="116" y="68"/>
                  <a:pt x="120" y="72"/>
                  <a:pt x="120" y="77"/>
                </a:cubicBezTo>
                <a:cubicBezTo>
                  <a:pt x="120" y="82"/>
                  <a:pt x="116" y="86"/>
                  <a:pt x="111" y="86"/>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492638"/>
              </a:solidFill>
            </a:endParaRPr>
          </a:p>
        </p:txBody>
      </p:sp>
      <p:grpSp>
        <p:nvGrpSpPr>
          <p:cNvPr id="21" name="Group 33"/>
          <p:cNvGrpSpPr/>
          <p:nvPr/>
        </p:nvGrpSpPr>
        <p:grpSpPr bwMode="auto">
          <a:xfrm>
            <a:off x="7198786" y="3494100"/>
            <a:ext cx="410633" cy="351475"/>
            <a:chOff x="0" y="0"/>
            <a:chExt cx="280" cy="240"/>
          </a:xfrm>
          <a:solidFill>
            <a:schemeClr val="bg1"/>
          </a:solidFill>
        </p:grpSpPr>
        <p:sp>
          <p:nvSpPr>
            <p:cNvPr id="22" name="Freeform 34"/>
            <p:cNvSpPr>
              <a:spLocks noEditPoints="1"/>
            </p:cNvSpPr>
            <p:nvPr/>
          </p:nvSpPr>
          <p:spPr bwMode="auto">
            <a:xfrm>
              <a:off x="0" y="0"/>
              <a:ext cx="280" cy="240"/>
            </a:xfrm>
            <a:custGeom>
              <a:avLst/>
              <a:gdLst>
                <a:gd name="T0" fmla="*/ 122 w 140"/>
                <a:gd name="T1" fmla="*/ 20 h 120"/>
                <a:gd name="T2" fmla="*/ 100 w 140"/>
                <a:gd name="T3" fmla="*/ 20 h 120"/>
                <a:gd name="T4" fmla="*/ 100 w 140"/>
                <a:gd name="T5" fmla="*/ 18 h 120"/>
                <a:gd name="T6" fmla="*/ 100 w 140"/>
                <a:gd name="T7" fmla="*/ 15 h 120"/>
                <a:gd name="T8" fmla="*/ 85 w 140"/>
                <a:gd name="T9" fmla="*/ 0 h 120"/>
                <a:gd name="T10" fmla="*/ 70 w 140"/>
                <a:gd name="T11" fmla="*/ 0 h 120"/>
                <a:gd name="T12" fmla="*/ 56 w 140"/>
                <a:gd name="T13" fmla="*/ 15 h 120"/>
                <a:gd name="T14" fmla="*/ 56 w 140"/>
                <a:gd name="T15" fmla="*/ 20 h 120"/>
                <a:gd name="T16" fmla="*/ 18 w 140"/>
                <a:gd name="T17" fmla="*/ 20 h 120"/>
                <a:gd name="T18" fmla="*/ 0 w 140"/>
                <a:gd name="T19" fmla="*/ 38 h 120"/>
                <a:gd name="T20" fmla="*/ 0 w 140"/>
                <a:gd name="T21" fmla="*/ 101 h 120"/>
                <a:gd name="T22" fmla="*/ 18 w 140"/>
                <a:gd name="T23" fmla="*/ 120 h 120"/>
                <a:gd name="T24" fmla="*/ 122 w 140"/>
                <a:gd name="T25" fmla="*/ 120 h 120"/>
                <a:gd name="T26" fmla="*/ 140 w 140"/>
                <a:gd name="T27" fmla="*/ 101 h 120"/>
                <a:gd name="T28" fmla="*/ 140 w 140"/>
                <a:gd name="T29" fmla="*/ 38 h 120"/>
                <a:gd name="T30" fmla="*/ 122 w 140"/>
                <a:gd name="T31" fmla="*/ 20 h 120"/>
                <a:gd name="T32" fmla="*/ 12 w 140"/>
                <a:gd name="T33" fmla="*/ 101 h 120"/>
                <a:gd name="T34" fmla="*/ 12 w 140"/>
                <a:gd name="T35" fmla="*/ 38 h 120"/>
                <a:gd name="T36" fmla="*/ 18 w 140"/>
                <a:gd name="T37" fmla="*/ 32 h 120"/>
                <a:gd name="T38" fmla="*/ 33 w 140"/>
                <a:gd name="T39" fmla="*/ 32 h 120"/>
                <a:gd name="T40" fmla="*/ 33 w 140"/>
                <a:gd name="T41" fmla="*/ 108 h 120"/>
                <a:gd name="T42" fmla="*/ 18 w 140"/>
                <a:gd name="T43" fmla="*/ 108 h 120"/>
                <a:gd name="T44" fmla="*/ 12 w 140"/>
                <a:gd name="T45" fmla="*/ 101 h 120"/>
                <a:gd name="T46" fmla="*/ 128 w 140"/>
                <a:gd name="T47" fmla="*/ 101 h 120"/>
                <a:gd name="T48" fmla="*/ 122 w 140"/>
                <a:gd name="T49" fmla="*/ 108 h 120"/>
                <a:gd name="T50" fmla="*/ 45 w 140"/>
                <a:gd name="T51" fmla="*/ 108 h 120"/>
                <a:gd name="T52" fmla="*/ 45 w 140"/>
                <a:gd name="T53" fmla="*/ 32 h 120"/>
                <a:gd name="T54" fmla="*/ 56 w 140"/>
                <a:gd name="T55" fmla="*/ 32 h 120"/>
                <a:gd name="T56" fmla="*/ 99 w 140"/>
                <a:gd name="T57" fmla="*/ 32 h 120"/>
                <a:gd name="T58" fmla="*/ 122 w 140"/>
                <a:gd name="T59" fmla="*/ 32 h 120"/>
                <a:gd name="T60" fmla="*/ 128 w 140"/>
                <a:gd name="T61" fmla="*/ 38 h 120"/>
                <a:gd name="T62" fmla="*/ 128 w 140"/>
                <a:gd name="T63" fmla="*/ 10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0" h="120">
                  <a:moveTo>
                    <a:pt x="122" y="20"/>
                  </a:moveTo>
                  <a:cubicBezTo>
                    <a:pt x="100" y="20"/>
                    <a:pt x="100" y="20"/>
                    <a:pt x="100" y="20"/>
                  </a:cubicBezTo>
                  <a:cubicBezTo>
                    <a:pt x="100" y="18"/>
                    <a:pt x="100" y="18"/>
                    <a:pt x="100" y="18"/>
                  </a:cubicBezTo>
                  <a:cubicBezTo>
                    <a:pt x="100" y="15"/>
                    <a:pt x="100" y="15"/>
                    <a:pt x="100" y="15"/>
                  </a:cubicBezTo>
                  <a:cubicBezTo>
                    <a:pt x="100" y="6"/>
                    <a:pt x="93" y="0"/>
                    <a:pt x="85" y="0"/>
                  </a:cubicBezTo>
                  <a:cubicBezTo>
                    <a:pt x="70" y="0"/>
                    <a:pt x="70" y="0"/>
                    <a:pt x="70" y="0"/>
                  </a:cubicBezTo>
                  <a:cubicBezTo>
                    <a:pt x="62" y="0"/>
                    <a:pt x="56" y="6"/>
                    <a:pt x="56" y="15"/>
                  </a:cubicBezTo>
                  <a:cubicBezTo>
                    <a:pt x="56" y="20"/>
                    <a:pt x="56" y="20"/>
                    <a:pt x="56" y="20"/>
                  </a:cubicBezTo>
                  <a:cubicBezTo>
                    <a:pt x="18" y="20"/>
                    <a:pt x="18" y="20"/>
                    <a:pt x="18" y="20"/>
                  </a:cubicBezTo>
                  <a:cubicBezTo>
                    <a:pt x="8" y="20"/>
                    <a:pt x="0" y="28"/>
                    <a:pt x="0" y="38"/>
                  </a:cubicBezTo>
                  <a:cubicBezTo>
                    <a:pt x="0" y="101"/>
                    <a:pt x="0" y="101"/>
                    <a:pt x="0" y="101"/>
                  </a:cubicBezTo>
                  <a:cubicBezTo>
                    <a:pt x="0" y="112"/>
                    <a:pt x="8" y="120"/>
                    <a:pt x="18" y="120"/>
                  </a:cubicBezTo>
                  <a:cubicBezTo>
                    <a:pt x="122" y="120"/>
                    <a:pt x="122" y="120"/>
                    <a:pt x="122" y="120"/>
                  </a:cubicBezTo>
                  <a:cubicBezTo>
                    <a:pt x="132" y="120"/>
                    <a:pt x="140" y="111"/>
                    <a:pt x="140" y="101"/>
                  </a:cubicBezTo>
                  <a:cubicBezTo>
                    <a:pt x="140" y="38"/>
                    <a:pt x="140" y="38"/>
                    <a:pt x="140" y="38"/>
                  </a:cubicBezTo>
                  <a:cubicBezTo>
                    <a:pt x="140" y="28"/>
                    <a:pt x="132" y="20"/>
                    <a:pt x="122" y="20"/>
                  </a:cubicBezTo>
                  <a:close/>
                  <a:moveTo>
                    <a:pt x="12" y="101"/>
                  </a:moveTo>
                  <a:cubicBezTo>
                    <a:pt x="12" y="38"/>
                    <a:pt x="12" y="38"/>
                    <a:pt x="12" y="38"/>
                  </a:cubicBezTo>
                  <a:cubicBezTo>
                    <a:pt x="12" y="34"/>
                    <a:pt x="15" y="32"/>
                    <a:pt x="18" y="32"/>
                  </a:cubicBezTo>
                  <a:cubicBezTo>
                    <a:pt x="33" y="32"/>
                    <a:pt x="33" y="32"/>
                    <a:pt x="33" y="32"/>
                  </a:cubicBezTo>
                  <a:cubicBezTo>
                    <a:pt x="33" y="108"/>
                    <a:pt x="33" y="108"/>
                    <a:pt x="33" y="108"/>
                  </a:cubicBezTo>
                  <a:cubicBezTo>
                    <a:pt x="18" y="108"/>
                    <a:pt x="18" y="108"/>
                    <a:pt x="18" y="108"/>
                  </a:cubicBezTo>
                  <a:cubicBezTo>
                    <a:pt x="14" y="108"/>
                    <a:pt x="12" y="105"/>
                    <a:pt x="12" y="101"/>
                  </a:cubicBezTo>
                  <a:close/>
                  <a:moveTo>
                    <a:pt x="128" y="101"/>
                  </a:moveTo>
                  <a:cubicBezTo>
                    <a:pt x="128" y="105"/>
                    <a:pt x="125" y="108"/>
                    <a:pt x="122" y="108"/>
                  </a:cubicBezTo>
                  <a:cubicBezTo>
                    <a:pt x="45" y="108"/>
                    <a:pt x="45" y="108"/>
                    <a:pt x="45" y="108"/>
                  </a:cubicBezTo>
                  <a:cubicBezTo>
                    <a:pt x="45" y="32"/>
                    <a:pt x="45" y="32"/>
                    <a:pt x="45" y="32"/>
                  </a:cubicBezTo>
                  <a:cubicBezTo>
                    <a:pt x="56" y="32"/>
                    <a:pt x="56" y="32"/>
                    <a:pt x="56" y="32"/>
                  </a:cubicBezTo>
                  <a:cubicBezTo>
                    <a:pt x="99" y="32"/>
                    <a:pt x="99" y="32"/>
                    <a:pt x="99" y="32"/>
                  </a:cubicBezTo>
                  <a:cubicBezTo>
                    <a:pt x="122" y="32"/>
                    <a:pt x="122" y="32"/>
                    <a:pt x="122" y="32"/>
                  </a:cubicBezTo>
                  <a:cubicBezTo>
                    <a:pt x="125" y="32"/>
                    <a:pt x="128" y="34"/>
                    <a:pt x="128" y="38"/>
                  </a:cubicBezTo>
                  <a:lnTo>
                    <a:pt x="128" y="1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492638"/>
                </a:solidFill>
              </a:endParaRPr>
            </a:p>
          </p:txBody>
        </p:sp>
        <p:sp>
          <p:nvSpPr>
            <p:cNvPr id="23" name="Freeform 35"/>
            <p:cNvSpPr>
              <a:spLocks noEditPoints="1"/>
            </p:cNvSpPr>
            <p:nvPr/>
          </p:nvSpPr>
          <p:spPr bwMode="auto">
            <a:xfrm>
              <a:off x="112" y="100"/>
              <a:ext cx="88" cy="88"/>
            </a:xfrm>
            <a:custGeom>
              <a:avLst/>
              <a:gdLst>
                <a:gd name="T0" fmla="*/ 22 w 44"/>
                <a:gd name="T1" fmla="*/ 0 h 44"/>
                <a:gd name="T2" fmla="*/ 0 w 44"/>
                <a:gd name="T3" fmla="*/ 22 h 44"/>
                <a:gd name="T4" fmla="*/ 22 w 44"/>
                <a:gd name="T5" fmla="*/ 44 h 44"/>
                <a:gd name="T6" fmla="*/ 44 w 44"/>
                <a:gd name="T7" fmla="*/ 22 h 44"/>
                <a:gd name="T8" fmla="*/ 22 w 44"/>
                <a:gd name="T9" fmla="*/ 0 h 44"/>
                <a:gd name="T10" fmla="*/ 22 w 44"/>
                <a:gd name="T11" fmla="*/ 32 h 44"/>
                <a:gd name="T12" fmla="*/ 12 w 44"/>
                <a:gd name="T13" fmla="*/ 22 h 44"/>
                <a:gd name="T14" fmla="*/ 22 w 44"/>
                <a:gd name="T15" fmla="*/ 12 h 44"/>
                <a:gd name="T16" fmla="*/ 32 w 44"/>
                <a:gd name="T17" fmla="*/ 22 h 44"/>
                <a:gd name="T18" fmla="*/ 22 w 44"/>
                <a:gd name="T19"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2" y="32"/>
                  </a:moveTo>
                  <a:cubicBezTo>
                    <a:pt x="16" y="32"/>
                    <a:pt x="12" y="27"/>
                    <a:pt x="12" y="22"/>
                  </a:cubicBezTo>
                  <a:cubicBezTo>
                    <a:pt x="12" y="16"/>
                    <a:pt x="16" y="12"/>
                    <a:pt x="22" y="12"/>
                  </a:cubicBezTo>
                  <a:cubicBezTo>
                    <a:pt x="27" y="12"/>
                    <a:pt x="32" y="16"/>
                    <a:pt x="32" y="22"/>
                  </a:cubicBezTo>
                  <a:cubicBezTo>
                    <a:pt x="32" y="27"/>
                    <a:pt x="27" y="32"/>
                    <a:pt x="2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400">
                <a:solidFill>
                  <a:srgbClr val="492638"/>
                </a:solidFill>
              </a:endParaRPr>
            </a:p>
          </p:txBody>
        </p:sp>
      </p:grpSp>
      <p:sp>
        <p:nvSpPr>
          <p:cNvPr id="24" name="Freeform 36"/>
          <p:cNvSpPr>
            <a:spLocks noEditPoints="1"/>
          </p:cNvSpPr>
          <p:nvPr/>
        </p:nvSpPr>
        <p:spPr bwMode="auto">
          <a:xfrm>
            <a:off x="5941486" y="3547033"/>
            <a:ext cx="309033" cy="287956"/>
          </a:xfrm>
          <a:custGeom>
            <a:avLst/>
            <a:gdLst>
              <a:gd name="T0" fmla="*/ 138 w 142"/>
              <a:gd name="T1" fmla="*/ 47 h 133"/>
              <a:gd name="T2" fmla="*/ 114 w 142"/>
              <a:gd name="T3" fmla="*/ 30 h 133"/>
              <a:gd name="T4" fmla="*/ 114 w 142"/>
              <a:gd name="T5" fmla="*/ 12 h 133"/>
              <a:gd name="T6" fmla="*/ 108 w 142"/>
              <a:gd name="T7" fmla="*/ 6 h 133"/>
              <a:gd name="T8" fmla="*/ 104 w 142"/>
              <a:gd name="T9" fmla="*/ 6 h 133"/>
              <a:gd name="T10" fmla="*/ 98 w 142"/>
              <a:gd name="T11" fmla="*/ 12 h 133"/>
              <a:gd name="T12" fmla="*/ 98 w 142"/>
              <a:gd name="T13" fmla="*/ 18 h 133"/>
              <a:gd name="T14" fmla="*/ 74 w 142"/>
              <a:gd name="T15" fmla="*/ 2 h 133"/>
              <a:gd name="T16" fmla="*/ 68 w 142"/>
              <a:gd name="T17" fmla="*/ 2 h 133"/>
              <a:gd name="T18" fmla="*/ 4 w 142"/>
              <a:gd name="T19" fmla="*/ 47 h 133"/>
              <a:gd name="T20" fmla="*/ 2 w 142"/>
              <a:gd name="T21" fmla="*/ 56 h 133"/>
              <a:gd name="T22" fmla="*/ 10 w 142"/>
              <a:gd name="T23" fmla="*/ 57 h 133"/>
              <a:gd name="T24" fmla="*/ 17 w 142"/>
              <a:gd name="T25" fmla="*/ 52 h 133"/>
              <a:gd name="T26" fmla="*/ 17 w 142"/>
              <a:gd name="T27" fmla="*/ 123 h 133"/>
              <a:gd name="T28" fmla="*/ 27 w 142"/>
              <a:gd name="T29" fmla="*/ 133 h 133"/>
              <a:gd name="T30" fmla="*/ 115 w 142"/>
              <a:gd name="T31" fmla="*/ 133 h 133"/>
              <a:gd name="T32" fmla="*/ 125 w 142"/>
              <a:gd name="T33" fmla="*/ 123 h 133"/>
              <a:gd name="T34" fmla="*/ 125 w 142"/>
              <a:gd name="T35" fmla="*/ 52 h 133"/>
              <a:gd name="T36" fmla="*/ 132 w 142"/>
              <a:gd name="T37" fmla="*/ 57 h 133"/>
              <a:gd name="T38" fmla="*/ 135 w 142"/>
              <a:gd name="T39" fmla="*/ 58 h 133"/>
              <a:gd name="T40" fmla="*/ 140 w 142"/>
              <a:gd name="T41" fmla="*/ 56 h 133"/>
              <a:gd name="T42" fmla="*/ 138 w 142"/>
              <a:gd name="T43" fmla="*/ 47 h 133"/>
              <a:gd name="T44" fmla="*/ 83 w 142"/>
              <a:gd name="T45" fmla="*/ 121 h 133"/>
              <a:gd name="T46" fmla="*/ 59 w 142"/>
              <a:gd name="T47" fmla="*/ 121 h 133"/>
              <a:gd name="T48" fmla="*/ 59 w 142"/>
              <a:gd name="T49" fmla="*/ 84 h 133"/>
              <a:gd name="T50" fmla="*/ 83 w 142"/>
              <a:gd name="T51" fmla="*/ 84 h 133"/>
              <a:gd name="T52" fmla="*/ 83 w 142"/>
              <a:gd name="T53" fmla="*/ 121 h 133"/>
              <a:gd name="T54" fmla="*/ 113 w 142"/>
              <a:gd name="T55" fmla="*/ 121 h 133"/>
              <a:gd name="T56" fmla="*/ 95 w 142"/>
              <a:gd name="T57" fmla="*/ 121 h 133"/>
              <a:gd name="T58" fmla="*/ 95 w 142"/>
              <a:gd name="T59" fmla="*/ 82 h 133"/>
              <a:gd name="T60" fmla="*/ 85 w 142"/>
              <a:gd name="T61" fmla="*/ 72 h 133"/>
              <a:gd name="T62" fmla="*/ 57 w 142"/>
              <a:gd name="T63" fmla="*/ 72 h 133"/>
              <a:gd name="T64" fmla="*/ 47 w 142"/>
              <a:gd name="T65" fmla="*/ 82 h 133"/>
              <a:gd name="T66" fmla="*/ 47 w 142"/>
              <a:gd name="T67" fmla="*/ 121 h 133"/>
              <a:gd name="T68" fmla="*/ 29 w 142"/>
              <a:gd name="T69" fmla="*/ 121 h 133"/>
              <a:gd name="T70" fmla="*/ 29 w 142"/>
              <a:gd name="T71" fmla="*/ 44 h 133"/>
              <a:gd name="T72" fmla="*/ 71 w 142"/>
              <a:gd name="T73" fmla="*/ 14 h 133"/>
              <a:gd name="T74" fmla="*/ 113 w 142"/>
              <a:gd name="T75" fmla="*/ 44 h 133"/>
              <a:gd name="T76" fmla="*/ 113 w 142"/>
              <a:gd name="T77" fmla="*/ 12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33">
                <a:moveTo>
                  <a:pt x="138" y="47"/>
                </a:moveTo>
                <a:cubicBezTo>
                  <a:pt x="114" y="30"/>
                  <a:pt x="114" y="30"/>
                  <a:pt x="114" y="30"/>
                </a:cubicBezTo>
                <a:cubicBezTo>
                  <a:pt x="114" y="12"/>
                  <a:pt x="114" y="12"/>
                  <a:pt x="114" y="12"/>
                </a:cubicBezTo>
                <a:cubicBezTo>
                  <a:pt x="114" y="9"/>
                  <a:pt x="111" y="6"/>
                  <a:pt x="108" y="6"/>
                </a:cubicBezTo>
                <a:cubicBezTo>
                  <a:pt x="104" y="6"/>
                  <a:pt x="104" y="6"/>
                  <a:pt x="104" y="6"/>
                </a:cubicBezTo>
                <a:cubicBezTo>
                  <a:pt x="100" y="6"/>
                  <a:pt x="98" y="9"/>
                  <a:pt x="98" y="12"/>
                </a:cubicBezTo>
                <a:cubicBezTo>
                  <a:pt x="98" y="18"/>
                  <a:pt x="98" y="18"/>
                  <a:pt x="98" y="18"/>
                </a:cubicBezTo>
                <a:cubicBezTo>
                  <a:pt x="74" y="2"/>
                  <a:pt x="74" y="2"/>
                  <a:pt x="74" y="2"/>
                </a:cubicBezTo>
                <a:cubicBezTo>
                  <a:pt x="72" y="0"/>
                  <a:pt x="70" y="0"/>
                  <a:pt x="68" y="2"/>
                </a:cubicBezTo>
                <a:cubicBezTo>
                  <a:pt x="4" y="47"/>
                  <a:pt x="4" y="47"/>
                  <a:pt x="4" y="47"/>
                </a:cubicBezTo>
                <a:cubicBezTo>
                  <a:pt x="1" y="49"/>
                  <a:pt x="0" y="53"/>
                  <a:pt x="2" y="56"/>
                </a:cubicBezTo>
                <a:cubicBezTo>
                  <a:pt x="4" y="58"/>
                  <a:pt x="8" y="59"/>
                  <a:pt x="10" y="57"/>
                </a:cubicBezTo>
                <a:cubicBezTo>
                  <a:pt x="17" y="52"/>
                  <a:pt x="17" y="52"/>
                  <a:pt x="17" y="52"/>
                </a:cubicBezTo>
                <a:cubicBezTo>
                  <a:pt x="17" y="123"/>
                  <a:pt x="17" y="123"/>
                  <a:pt x="17" y="123"/>
                </a:cubicBezTo>
                <a:cubicBezTo>
                  <a:pt x="17" y="129"/>
                  <a:pt x="21" y="133"/>
                  <a:pt x="27" y="133"/>
                </a:cubicBezTo>
                <a:cubicBezTo>
                  <a:pt x="115" y="133"/>
                  <a:pt x="115" y="133"/>
                  <a:pt x="115" y="133"/>
                </a:cubicBezTo>
                <a:cubicBezTo>
                  <a:pt x="121" y="133"/>
                  <a:pt x="125" y="129"/>
                  <a:pt x="125" y="123"/>
                </a:cubicBezTo>
                <a:cubicBezTo>
                  <a:pt x="125" y="52"/>
                  <a:pt x="125" y="52"/>
                  <a:pt x="125" y="52"/>
                </a:cubicBezTo>
                <a:cubicBezTo>
                  <a:pt x="132" y="57"/>
                  <a:pt x="132" y="57"/>
                  <a:pt x="132" y="57"/>
                </a:cubicBezTo>
                <a:cubicBezTo>
                  <a:pt x="133" y="58"/>
                  <a:pt x="134" y="58"/>
                  <a:pt x="135" y="58"/>
                </a:cubicBezTo>
                <a:cubicBezTo>
                  <a:pt x="137" y="58"/>
                  <a:pt x="139" y="57"/>
                  <a:pt x="140" y="56"/>
                </a:cubicBezTo>
                <a:cubicBezTo>
                  <a:pt x="142" y="53"/>
                  <a:pt x="141" y="49"/>
                  <a:pt x="138" y="47"/>
                </a:cubicBezTo>
                <a:close/>
                <a:moveTo>
                  <a:pt x="83" y="121"/>
                </a:moveTo>
                <a:cubicBezTo>
                  <a:pt x="59" y="121"/>
                  <a:pt x="59" y="121"/>
                  <a:pt x="59" y="121"/>
                </a:cubicBezTo>
                <a:cubicBezTo>
                  <a:pt x="59" y="84"/>
                  <a:pt x="59" y="84"/>
                  <a:pt x="59" y="84"/>
                </a:cubicBezTo>
                <a:cubicBezTo>
                  <a:pt x="83" y="84"/>
                  <a:pt x="83" y="84"/>
                  <a:pt x="83" y="84"/>
                </a:cubicBezTo>
                <a:lnTo>
                  <a:pt x="83" y="121"/>
                </a:lnTo>
                <a:close/>
                <a:moveTo>
                  <a:pt x="113" y="121"/>
                </a:moveTo>
                <a:cubicBezTo>
                  <a:pt x="95" y="121"/>
                  <a:pt x="95" y="121"/>
                  <a:pt x="95" y="121"/>
                </a:cubicBezTo>
                <a:cubicBezTo>
                  <a:pt x="95" y="82"/>
                  <a:pt x="95" y="82"/>
                  <a:pt x="95" y="82"/>
                </a:cubicBezTo>
                <a:cubicBezTo>
                  <a:pt x="95" y="76"/>
                  <a:pt x="90" y="72"/>
                  <a:pt x="85" y="72"/>
                </a:cubicBezTo>
                <a:cubicBezTo>
                  <a:pt x="57" y="72"/>
                  <a:pt x="57" y="72"/>
                  <a:pt x="57" y="72"/>
                </a:cubicBezTo>
                <a:cubicBezTo>
                  <a:pt x="52" y="72"/>
                  <a:pt x="47" y="76"/>
                  <a:pt x="47" y="82"/>
                </a:cubicBezTo>
                <a:cubicBezTo>
                  <a:pt x="47" y="121"/>
                  <a:pt x="47" y="121"/>
                  <a:pt x="47" y="121"/>
                </a:cubicBezTo>
                <a:cubicBezTo>
                  <a:pt x="29" y="121"/>
                  <a:pt x="29" y="121"/>
                  <a:pt x="29" y="121"/>
                </a:cubicBezTo>
                <a:cubicBezTo>
                  <a:pt x="29" y="44"/>
                  <a:pt x="29" y="44"/>
                  <a:pt x="29" y="44"/>
                </a:cubicBezTo>
                <a:cubicBezTo>
                  <a:pt x="71" y="14"/>
                  <a:pt x="71" y="14"/>
                  <a:pt x="71" y="14"/>
                </a:cubicBezTo>
                <a:cubicBezTo>
                  <a:pt x="113" y="44"/>
                  <a:pt x="113" y="44"/>
                  <a:pt x="113" y="44"/>
                </a:cubicBezTo>
                <a:lnTo>
                  <a:pt x="113" y="121"/>
                </a:lnTo>
                <a:close/>
              </a:path>
            </a:pathLst>
          </a:custGeom>
          <a:solidFill>
            <a:schemeClr val="bg1"/>
          </a:solidFill>
          <a:ln>
            <a:noFill/>
          </a:ln>
        </p:spPr>
        <p:txBody>
          <a:bodyPr/>
          <a:lstStyle/>
          <a:p>
            <a:endParaRPr lang="zh-CN" altLang="en-US" sz="2400">
              <a:solidFill>
                <a:srgbClr val="492638"/>
              </a:solidFill>
            </a:endParaRPr>
          </a:p>
        </p:txBody>
      </p:sp>
      <p:grpSp>
        <p:nvGrpSpPr>
          <p:cNvPr id="25" name="组合 24"/>
          <p:cNvGrpSpPr/>
          <p:nvPr/>
        </p:nvGrpSpPr>
        <p:grpSpPr>
          <a:xfrm>
            <a:off x="391795" y="2275840"/>
            <a:ext cx="3001645" cy="2213397"/>
            <a:chOff x="1253986" y="1910381"/>
            <a:chExt cx="2338080" cy="2212885"/>
          </a:xfrm>
        </p:grpSpPr>
        <p:sp>
          <p:nvSpPr>
            <p:cNvPr id="26" name="TextBox 13"/>
            <p:cNvSpPr txBox="1"/>
            <p:nvPr/>
          </p:nvSpPr>
          <p:spPr>
            <a:xfrm>
              <a:off x="1253986" y="1910381"/>
              <a:ext cx="2338080" cy="294572"/>
            </a:xfrm>
            <a:prstGeom prst="rect">
              <a:avLst/>
            </a:prstGeom>
            <a:noFill/>
          </p:spPr>
          <p:txBody>
            <a:bodyPr wrap="square" lIns="0" tIns="0" rIns="0" bIns="0" rtlCol="0" anchor="t" anchorCtr="0">
              <a:spAutoFit/>
            </a:bodyPr>
            <a:lstStyle/>
            <a:p>
              <a:pPr algn="ctr" defTabSz="1216660">
                <a:lnSpc>
                  <a:spcPct val="120000"/>
                </a:lnSpc>
                <a:spcBef>
                  <a:spcPct val="20000"/>
                </a:spcBef>
                <a:defRPr/>
              </a:pPr>
              <a:r>
                <a:rPr lang="zh-CN" altLang="en-US" sz="1600" b="1" dirty="0" smtClean="0">
                  <a:solidFill>
                    <a:srgbClr val="492638"/>
                  </a:solidFill>
                  <a:latin typeface="微软雅黑" panose="020B0503020204020204" pitchFamily="34" charset="-122"/>
                  <a:ea typeface="微软雅黑" panose="020B0503020204020204" pitchFamily="34" charset="-122"/>
                  <a:cs typeface="+mn-ea"/>
                  <a:sym typeface="+mn-lt"/>
                </a:rPr>
                <a:t>定义</a:t>
              </a:r>
              <a:endParaRPr lang="en-US" sz="1600" b="1"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27" name="TextBox 13"/>
            <p:cNvSpPr txBox="1"/>
            <p:nvPr/>
          </p:nvSpPr>
          <p:spPr>
            <a:xfrm>
              <a:off x="1254110" y="2463760"/>
              <a:ext cx="2333999" cy="1659506"/>
            </a:xfrm>
            <a:prstGeom prst="rect">
              <a:avLst/>
            </a:prstGeom>
            <a:noFill/>
          </p:spPr>
          <p:txBody>
            <a:bodyPr wrap="square" lIns="0" tIns="0" rIns="0" bIns="0" rtlCol="0" anchor="t" anchorCtr="0">
              <a:spAutoFit/>
            </a:bodyPr>
            <a:lstStyle/>
            <a:p>
              <a:pPr algn="l" defTabSz="1216660">
                <a:spcBef>
                  <a:spcPct val="20000"/>
                </a:spcBef>
                <a:defRPr/>
              </a:pP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信息系统项目管理师属于计算机技术与软件专业技术资格（水平）考试五大</a:t>
              </a:r>
              <a:r>
                <a:rPr lang="zh-CN" altLang="en-US" sz="1200" b="1" dirty="0">
                  <a:solidFill>
                    <a:srgbClr val="492638"/>
                  </a:solidFill>
                  <a:latin typeface="微软雅黑" panose="020B0503020204020204" pitchFamily="34" charset="-122"/>
                  <a:ea typeface="微软雅黑" panose="020B0503020204020204" pitchFamily="34" charset="-122"/>
                  <a:cs typeface="+mn-ea"/>
                  <a:sym typeface="+mn-lt"/>
                </a:rPr>
                <a:t>高级</a:t>
              </a: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资格考试中的一项</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algn="l" defTabSz="1216660">
                <a:spcBef>
                  <a:spcPct val="20000"/>
                </a:spcBef>
                <a:defRPr/>
              </a:pPr>
              <a:r>
                <a:rPr lang="en-US" altLang="zh-CN" sz="1200" dirty="0">
                  <a:solidFill>
                    <a:srgbClr val="492638"/>
                  </a:solidFill>
                  <a:latin typeface="微软雅黑" panose="020B0503020204020204" pitchFamily="34" charset="-122"/>
                  <a:ea typeface="微软雅黑" panose="020B0503020204020204" pitchFamily="34" charset="-122"/>
                  <a:cs typeface="+mn-ea"/>
                  <a:sym typeface="+mn-lt"/>
                </a:rPr>
                <a:t>1.</a:t>
              </a:r>
              <a:r>
                <a:rPr lang="zh-CN" altLang="en-US" sz="1200" b="1" dirty="0">
                  <a:solidFill>
                    <a:srgbClr val="492638"/>
                  </a:solidFill>
                  <a:latin typeface="微软雅黑" panose="020B0503020204020204" pitchFamily="34" charset="-122"/>
                  <a:ea typeface="微软雅黑" panose="020B0503020204020204" pitchFamily="34" charset="-122"/>
                  <a:cs typeface="+mn-ea"/>
                  <a:sym typeface="+mn-lt"/>
                </a:rPr>
                <a:t>信息系统项目管理师</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algn="l" defTabSz="1216660">
                <a:spcBef>
                  <a:spcPct val="20000"/>
                </a:spcBef>
                <a:defRPr/>
              </a:pPr>
              <a:r>
                <a:rPr lang="en-US" altLang="zh-CN" sz="1200" dirty="0">
                  <a:solidFill>
                    <a:srgbClr val="492638"/>
                  </a:solidFill>
                  <a:latin typeface="微软雅黑" panose="020B0503020204020204" pitchFamily="34" charset="-122"/>
                  <a:ea typeface="微软雅黑" panose="020B0503020204020204" pitchFamily="34" charset="-122"/>
                  <a:cs typeface="+mn-ea"/>
                  <a:sym typeface="+mn-lt"/>
                </a:rPr>
                <a:t>2.</a:t>
              </a: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系统分析师</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algn="l" defTabSz="1216660">
                <a:spcBef>
                  <a:spcPct val="20000"/>
                </a:spcBef>
                <a:defRPr/>
              </a:pPr>
              <a:r>
                <a:rPr lang="en-US" altLang="zh-CN" sz="1200" dirty="0">
                  <a:solidFill>
                    <a:srgbClr val="492638"/>
                  </a:solidFill>
                  <a:latin typeface="微软雅黑" panose="020B0503020204020204" pitchFamily="34" charset="-122"/>
                  <a:ea typeface="微软雅黑" panose="020B0503020204020204" pitchFamily="34" charset="-122"/>
                  <a:cs typeface="+mn-ea"/>
                  <a:sym typeface="+mn-lt"/>
                </a:rPr>
                <a:t>3.</a:t>
              </a: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系统架构设计师</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algn="l" defTabSz="1216660">
                <a:spcBef>
                  <a:spcPct val="20000"/>
                </a:spcBef>
                <a:defRPr/>
              </a:pPr>
              <a:r>
                <a:rPr lang="en-US" altLang="zh-CN" sz="1200" dirty="0">
                  <a:solidFill>
                    <a:srgbClr val="492638"/>
                  </a:solidFill>
                  <a:latin typeface="微软雅黑" panose="020B0503020204020204" pitchFamily="34" charset="-122"/>
                  <a:ea typeface="微软雅黑" panose="020B0503020204020204" pitchFamily="34" charset="-122"/>
                  <a:cs typeface="+mn-ea"/>
                  <a:sym typeface="+mn-lt"/>
                </a:rPr>
                <a:t>4.</a:t>
              </a: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网络规划设计师</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algn="l" defTabSz="1216660">
                <a:spcBef>
                  <a:spcPct val="20000"/>
                </a:spcBef>
                <a:defRPr/>
              </a:pPr>
              <a:r>
                <a:rPr lang="en-US" altLang="zh-CN" sz="1200" dirty="0">
                  <a:solidFill>
                    <a:srgbClr val="492638"/>
                  </a:solidFill>
                  <a:latin typeface="微软雅黑" panose="020B0503020204020204" pitchFamily="34" charset="-122"/>
                  <a:ea typeface="微软雅黑" panose="020B0503020204020204" pitchFamily="34" charset="-122"/>
                  <a:cs typeface="+mn-ea"/>
                  <a:sym typeface="+mn-lt"/>
                </a:rPr>
                <a:t>5.</a:t>
              </a: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系统规划与管理师</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p:txBody>
        </p:sp>
      </p:grpSp>
      <p:grpSp>
        <p:nvGrpSpPr>
          <p:cNvPr id="31" name="组合 30"/>
          <p:cNvGrpSpPr/>
          <p:nvPr/>
        </p:nvGrpSpPr>
        <p:grpSpPr>
          <a:xfrm>
            <a:off x="8185150" y="2318385"/>
            <a:ext cx="3585210" cy="2744577"/>
            <a:chOff x="1140660" y="1910381"/>
            <a:chExt cx="2451406" cy="1565536"/>
          </a:xfrm>
        </p:grpSpPr>
        <p:sp>
          <p:nvSpPr>
            <p:cNvPr id="32" name="TextBox 13"/>
            <p:cNvSpPr txBox="1"/>
            <p:nvPr/>
          </p:nvSpPr>
          <p:spPr>
            <a:xfrm>
              <a:off x="1253986" y="1910381"/>
              <a:ext cx="2338080" cy="168066"/>
            </a:xfrm>
            <a:prstGeom prst="rect">
              <a:avLst/>
            </a:prstGeom>
            <a:noFill/>
          </p:spPr>
          <p:txBody>
            <a:bodyPr wrap="square" lIns="0" tIns="0" rIns="0" bIns="0" rtlCol="0" anchor="t" anchorCtr="0">
              <a:spAutoFit/>
            </a:bodyPr>
            <a:lstStyle/>
            <a:p>
              <a:pPr algn="ctr" defTabSz="1216660">
                <a:lnSpc>
                  <a:spcPct val="120000"/>
                </a:lnSpc>
                <a:spcBef>
                  <a:spcPct val="20000"/>
                </a:spcBef>
                <a:defRPr/>
              </a:pPr>
              <a:r>
                <a:rPr lang="zh-CN" sz="1600" b="1" dirty="0">
                  <a:solidFill>
                    <a:srgbClr val="492638"/>
                  </a:solidFill>
                  <a:latin typeface="微软雅黑" panose="020B0503020204020204" pitchFamily="34" charset="-122"/>
                  <a:ea typeface="微软雅黑" panose="020B0503020204020204" pitchFamily="34" charset="-122"/>
                  <a:cs typeface="+mn-ea"/>
                  <a:sym typeface="+mn-lt"/>
                </a:rPr>
                <a:t>目标</a:t>
              </a:r>
              <a:endParaRPr lang="zh-CN" sz="1600" b="1" dirty="0">
                <a:solidFill>
                  <a:srgbClr val="492638"/>
                </a:solidFill>
                <a:latin typeface="微软雅黑" panose="020B0503020204020204" pitchFamily="34" charset="-122"/>
                <a:ea typeface="微软雅黑" panose="020B0503020204020204" pitchFamily="34" charset="-122"/>
                <a:cs typeface="+mn-ea"/>
                <a:sym typeface="+mn-lt"/>
              </a:endParaRPr>
            </a:p>
          </p:txBody>
        </p:sp>
        <p:sp>
          <p:nvSpPr>
            <p:cNvPr id="33" name="TextBox 13"/>
            <p:cNvSpPr txBox="1"/>
            <p:nvPr/>
          </p:nvSpPr>
          <p:spPr>
            <a:xfrm>
              <a:off x="1140660" y="2213250"/>
              <a:ext cx="2451406" cy="1262667"/>
            </a:xfrm>
            <a:prstGeom prst="rect">
              <a:avLst/>
            </a:prstGeom>
            <a:noFill/>
          </p:spPr>
          <p:txBody>
            <a:bodyPr wrap="square" lIns="0" tIns="0" rIns="0" bIns="0" rtlCol="0" anchor="t" anchorCtr="0">
              <a:spAutoFit/>
            </a:bodyPr>
            <a:lstStyle/>
            <a:p>
              <a:pPr marL="228600" indent="-228600" algn="l" defTabSz="1216660">
                <a:spcBef>
                  <a:spcPct val="20000"/>
                </a:spcBef>
                <a:buAutoNum type="arabicPeriod"/>
                <a:defRPr/>
              </a:pP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掌握信息系统项目管理的知识体系，具备管理大型、复杂信息系统项目和多项目的经验和能力</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marL="228600" indent="-228600" algn="l" defTabSz="1216660">
                <a:spcBef>
                  <a:spcPct val="20000"/>
                </a:spcBef>
                <a:buAutoNum type="arabicPeriod"/>
                <a:defRPr/>
              </a:pP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根据需求组织制订可行的项目管理计划</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marL="228600" indent="-228600" algn="l" defTabSz="1216660">
                <a:spcBef>
                  <a:spcPct val="20000"/>
                </a:spcBef>
                <a:buAutoNum type="arabicPeriod"/>
                <a:defRPr/>
              </a:pP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组织项目实施，对项目的人员、资金、设备、进度和质量等进行管理根据实际情况及时做出调整，系统地监督项目实施过程的绩效，保证项目在一定的约束条件下达到既定的项目目标</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marL="228600" indent="-228600" algn="l" defTabSz="1216660">
                <a:spcBef>
                  <a:spcPct val="20000"/>
                </a:spcBef>
                <a:buAutoNum type="arabicPeriod"/>
                <a:defRPr/>
              </a:pP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分析和评估项目管理计划和成果</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marL="228600" indent="-228600" algn="l" defTabSz="1216660">
                <a:spcBef>
                  <a:spcPct val="20000"/>
                </a:spcBef>
                <a:buAutoNum type="arabicPeriod"/>
                <a:defRPr/>
              </a:pP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在项目管理进展的早期发现问题，并有预防问题的措施</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a:p>
              <a:pPr marL="228600" indent="-228600" algn="l" defTabSz="1216660">
                <a:spcBef>
                  <a:spcPct val="20000"/>
                </a:spcBef>
                <a:buAutoNum type="arabicPeriod"/>
                <a:defRPr/>
              </a:pPr>
              <a:r>
                <a:rPr lang="zh-CN" altLang="en-US" sz="1200" dirty="0">
                  <a:solidFill>
                    <a:srgbClr val="492638"/>
                  </a:solidFill>
                  <a:latin typeface="微软雅黑" panose="020B0503020204020204" pitchFamily="34" charset="-122"/>
                  <a:ea typeface="微软雅黑" panose="020B0503020204020204" pitchFamily="34" charset="-122"/>
                  <a:cs typeface="+mn-ea"/>
                  <a:sym typeface="+mn-lt"/>
                </a:rPr>
                <a:t>协调信息系统项目所涉及的相关人员；</a:t>
              </a:r>
              <a:endParaRPr lang="zh-CN" altLang="en-US" sz="1200" dirty="0">
                <a:solidFill>
                  <a:srgbClr val="492638"/>
                </a:solidFill>
                <a:latin typeface="微软雅黑" panose="020B0503020204020204" pitchFamily="34" charset="-122"/>
                <a:ea typeface="微软雅黑" panose="020B0503020204020204" pitchFamily="34" charset="-122"/>
                <a:cs typeface="+mn-ea"/>
                <a:sym typeface="+mn-lt"/>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7522" name="Group 2"/>
          <p:cNvGraphicFramePr>
            <a:graphicFrameLocks noGrp="1"/>
          </p:cNvGraphicFramePr>
          <p:nvPr/>
        </p:nvGraphicFramePr>
        <p:xfrm>
          <a:off x="1516380" y="1155700"/>
          <a:ext cx="9283065" cy="5368925"/>
        </p:xfrm>
        <a:graphic>
          <a:graphicData uri="http://schemas.openxmlformats.org/drawingml/2006/table">
            <a:tbl>
              <a:tblPr>
                <a:tableStyleId>{073A0DAA-6AF3-43AB-8588-CEC1D06C72B9}</a:tableStyleId>
              </a:tblPr>
              <a:tblGrid>
                <a:gridCol w="1410335"/>
                <a:gridCol w="1222375"/>
                <a:gridCol w="2798445"/>
                <a:gridCol w="1343660"/>
                <a:gridCol w="1283335"/>
                <a:gridCol w="1224915"/>
              </a:tblGrid>
              <a:tr h="335280">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600" b="1" u="none" strike="noStrike" cap="none" normalizeH="0" baseline="0" dirty="0" smtClean="0">
                          <a:ln>
                            <a:noFill/>
                          </a:ln>
                          <a:effectLst/>
                          <a:latin typeface="+mj-ea"/>
                          <a:ea typeface="+mj-ea"/>
                        </a:rPr>
                        <a:t>知识领域</a:t>
                      </a:r>
                      <a:endParaRPr kumimoji="0" lang="zh-CN" altLang="en-US" sz="1600" b="1" u="none" strike="noStrike" cap="none" normalizeH="0" baseline="0" dirty="0" smtClean="0">
                        <a:ln>
                          <a:noFill/>
                        </a:ln>
                        <a:effectLst/>
                        <a:latin typeface="+mj-ea"/>
                        <a:ea typeface="+mj-ea"/>
                      </a:endParaRPr>
                    </a:p>
                  </a:txBody>
                  <a:tcPr marL="84406" marR="84406" horzOverflow="overflow">
                    <a:solidFill>
                      <a:schemeClr val="tx2">
                        <a:lumMod val="60000"/>
                        <a:lumOff val="40000"/>
                      </a:schemeClr>
                    </a:solidFill>
                  </a:tcPr>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600" b="1" u="none" strike="noStrike" cap="none" normalizeH="0" baseline="0" dirty="0" smtClean="0">
                          <a:ln>
                            <a:noFill/>
                          </a:ln>
                          <a:effectLst/>
                          <a:latin typeface="+mj-ea"/>
                          <a:ea typeface="+mj-ea"/>
                        </a:rPr>
                        <a:t>启动过程组</a:t>
                      </a:r>
                      <a:endParaRPr kumimoji="0" lang="zh-CN" altLang="en-US" sz="1600" b="1" u="none" strike="noStrike" cap="none" normalizeH="0" baseline="0" dirty="0" smtClean="0">
                        <a:ln>
                          <a:noFill/>
                        </a:ln>
                        <a:effectLst/>
                        <a:latin typeface="+mj-ea"/>
                        <a:ea typeface="+mj-ea"/>
                      </a:endParaRPr>
                    </a:p>
                  </a:txBody>
                  <a:tcPr marL="84406" marR="84406" horzOverflow="overflow">
                    <a:solidFill>
                      <a:schemeClr val="tx2">
                        <a:lumMod val="60000"/>
                        <a:lumOff val="40000"/>
                      </a:schemeClr>
                    </a:solidFill>
                  </a:tcPr>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600" b="1" u="none" strike="noStrike" cap="none" normalizeH="0" baseline="0" dirty="0" smtClean="0">
                          <a:ln>
                            <a:noFill/>
                          </a:ln>
                          <a:effectLst/>
                          <a:latin typeface="+mj-ea"/>
                          <a:ea typeface="+mj-ea"/>
                        </a:rPr>
                        <a:t>计划过程组</a:t>
                      </a:r>
                      <a:endParaRPr kumimoji="0" lang="zh-CN" altLang="en-US" sz="1600" b="1" u="none" strike="noStrike" cap="none" normalizeH="0" baseline="0" dirty="0" smtClean="0">
                        <a:ln>
                          <a:noFill/>
                        </a:ln>
                        <a:effectLst/>
                        <a:latin typeface="+mj-ea"/>
                        <a:ea typeface="+mj-ea"/>
                      </a:endParaRPr>
                    </a:p>
                  </a:txBody>
                  <a:tcPr marL="84406" marR="84406" horzOverflow="overflow">
                    <a:solidFill>
                      <a:schemeClr val="tx2">
                        <a:lumMod val="60000"/>
                        <a:lumOff val="40000"/>
                      </a:schemeClr>
                    </a:solidFill>
                  </a:tcPr>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600" b="1" u="none" strike="noStrike" cap="none" normalizeH="0" baseline="0" smtClean="0">
                          <a:ln>
                            <a:noFill/>
                          </a:ln>
                          <a:effectLst/>
                          <a:latin typeface="+mj-ea"/>
                          <a:ea typeface="+mj-ea"/>
                        </a:rPr>
                        <a:t>执行过程组</a:t>
                      </a:r>
                      <a:endParaRPr kumimoji="0" lang="zh-CN" altLang="en-US" sz="1600" b="1" u="none" strike="noStrike" cap="none" normalizeH="0" baseline="0" smtClean="0">
                        <a:ln>
                          <a:noFill/>
                        </a:ln>
                        <a:effectLst/>
                        <a:latin typeface="+mj-ea"/>
                        <a:ea typeface="+mj-ea"/>
                      </a:endParaRPr>
                    </a:p>
                  </a:txBody>
                  <a:tcPr marL="84406" marR="84406" horzOverflow="overflow">
                    <a:solidFill>
                      <a:schemeClr val="tx2">
                        <a:lumMod val="60000"/>
                        <a:lumOff val="40000"/>
                      </a:schemeClr>
                    </a:solidFill>
                  </a:tcPr>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600" b="1" u="none" strike="noStrike" cap="none" normalizeH="0" baseline="0" smtClean="0">
                          <a:ln>
                            <a:noFill/>
                          </a:ln>
                          <a:effectLst/>
                          <a:latin typeface="+mj-ea"/>
                          <a:ea typeface="+mj-ea"/>
                        </a:rPr>
                        <a:t>控制过程组</a:t>
                      </a:r>
                      <a:endParaRPr kumimoji="0" lang="zh-CN" altLang="en-US" sz="1600" b="1" u="none" strike="noStrike" cap="none" normalizeH="0" baseline="0" smtClean="0">
                        <a:ln>
                          <a:noFill/>
                        </a:ln>
                        <a:effectLst/>
                        <a:latin typeface="+mj-ea"/>
                        <a:ea typeface="+mj-ea"/>
                      </a:endParaRPr>
                    </a:p>
                  </a:txBody>
                  <a:tcPr marL="84406" marR="84406" horzOverflow="overflow">
                    <a:solidFill>
                      <a:schemeClr val="tx2">
                        <a:lumMod val="60000"/>
                        <a:lumOff val="40000"/>
                      </a:schemeClr>
                    </a:solidFill>
                  </a:tcPr>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600" b="1" u="none" strike="noStrike" cap="none" normalizeH="0" baseline="0" smtClean="0">
                          <a:ln>
                            <a:noFill/>
                          </a:ln>
                          <a:effectLst/>
                          <a:latin typeface="+mj-ea"/>
                          <a:ea typeface="+mj-ea"/>
                        </a:rPr>
                        <a:t>收尾过程组</a:t>
                      </a:r>
                      <a:endParaRPr kumimoji="0" lang="zh-CN" altLang="en-US" sz="1600" b="1" u="none" strike="noStrike" cap="none" normalizeH="0" baseline="0" smtClean="0">
                        <a:ln>
                          <a:noFill/>
                        </a:ln>
                        <a:effectLst/>
                        <a:latin typeface="+mj-ea"/>
                        <a:ea typeface="+mj-ea"/>
                      </a:endParaRPr>
                    </a:p>
                  </a:txBody>
                  <a:tcPr marL="84406" marR="84406" horzOverflow="overflow">
                    <a:solidFill>
                      <a:schemeClr val="tx2">
                        <a:lumMod val="60000"/>
                        <a:lumOff val="40000"/>
                      </a:schemeClr>
                    </a:solidFill>
                  </a:tcPr>
                </a:tc>
              </a:tr>
              <a:tr h="529590">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项目整体管理</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制定项目章程</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规划项目管理</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指导和管理项目执行</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监控项目工作、</a:t>
                      </a:r>
                      <a:r>
                        <a:rPr lang="zh-CN" altLang="en-US" sz="1200" dirty="0" smtClean="0">
                          <a:ln>
                            <a:noFill/>
                          </a:ln>
                          <a:effectLst/>
                          <a:latin typeface="+mj-ea"/>
                          <a:ea typeface="+mj-ea"/>
                          <a:sym typeface="+mn-ea"/>
                        </a:rPr>
                        <a:t>控制</a:t>
                      </a:r>
                      <a:r>
                        <a:rPr kumimoji="0" lang="zh-CN" altLang="en-US" sz="1200" u="none" strike="noStrike" cap="none" normalizeH="0" baseline="0" dirty="0" smtClean="0">
                          <a:ln>
                            <a:noFill/>
                          </a:ln>
                          <a:effectLst/>
                          <a:latin typeface="+mj-ea"/>
                          <a:ea typeface="+mj-ea"/>
                        </a:rPr>
                        <a:t>整体变更</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结束</a:t>
                      </a:r>
                      <a:r>
                        <a:rPr lang="zh-CN" altLang="en-US" sz="1200" smtClean="0">
                          <a:ln>
                            <a:noFill/>
                          </a:ln>
                          <a:effectLst/>
                          <a:latin typeface="+mj-ea"/>
                          <a:ea typeface="+mj-ea"/>
                          <a:sym typeface="+mn-ea"/>
                        </a:rPr>
                        <a:t>项目</a:t>
                      </a:r>
                      <a:endParaRPr kumimoji="0" lang="zh-CN" altLang="en-US" sz="1200" u="none" strike="noStrike" cap="none" normalizeH="0" baseline="0" smtClean="0">
                        <a:ln>
                          <a:noFill/>
                        </a:ln>
                        <a:effectLst/>
                        <a:latin typeface="+mj-ea"/>
                        <a:ea typeface="+mj-ea"/>
                      </a:endParaRPr>
                    </a:p>
                  </a:txBody>
                  <a:tcPr marL="84406" marR="84406" horzOverflow="overflow"/>
                </a:tc>
              </a:tr>
              <a:tr h="493395">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项目范围管理</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规划</a:t>
                      </a:r>
                      <a:r>
                        <a:rPr kumimoji="0" lang="zh-CN" altLang="en-US" sz="1200" u="none" strike="noStrike" cap="none" normalizeH="0" baseline="0" dirty="0" smtClean="0">
                          <a:ln>
                            <a:noFill/>
                          </a:ln>
                          <a:effectLst/>
                          <a:latin typeface="+mj-ea"/>
                          <a:ea typeface="+mj-ea"/>
                          <a:cs typeface="+mj-ea"/>
                        </a:rPr>
                        <a:t>范围管理、收集需求、定义</a:t>
                      </a:r>
                      <a:r>
                        <a:rPr lang="zh-CN" altLang="en-US" sz="1200" dirty="0" smtClean="0">
                          <a:ln>
                            <a:noFill/>
                          </a:ln>
                          <a:effectLst/>
                          <a:latin typeface="+mj-ea"/>
                          <a:ea typeface="+mj-ea"/>
                          <a:cs typeface="+mj-ea"/>
                          <a:sym typeface="+mn-ea"/>
                        </a:rPr>
                        <a:t>范围</a:t>
                      </a:r>
                      <a:r>
                        <a:rPr kumimoji="0" lang="zh-CN" altLang="en-US" sz="1200" u="none" strike="noStrike" cap="none" normalizeH="0" baseline="0" dirty="0" smtClean="0">
                          <a:ln>
                            <a:noFill/>
                          </a:ln>
                          <a:effectLst/>
                          <a:latin typeface="+mj-ea"/>
                          <a:ea typeface="+mj-ea"/>
                          <a:cs typeface="+mj-ea"/>
                        </a:rPr>
                        <a:t>、建立</a:t>
                      </a:r>
                      <a:r>
                        <a:rPr kumimoji="0" lang="en-US" altLang="zh-CN" sz="1200" u="none" strike="noStrike" cap="none" normalizeH="0" baseline="0" dirty="0" smtClean="0">
                          <a:ln>
                            <a:noFill/>
                          </a:ln>
                          <a:effectLst/>
                          <a:latin typeface="+mj-ea"/>
                          <a:ea typeface="+mj-ea"/>
                          <a:cs typeface="+mj-ea"/>
                        </a:rPr>
                        <a:t>WBS</a:t>
                      </a:r>
                      <a:endParaRPr kumimoji="0" lang="en-US" altLang="zh-CN" sz="1200" u="none" strike="noStrike" cap="none" normalizeH="0" baseline="0" dirty="0" smtClean="0">
                        <a:ln>
                          <a:noFill/>
                        </a:ln>
                        <a:effectLst/>
                        <a:latin typeface="+mj-ea"/>
                        <a:ea typeface="+mj-ea"/>
                        <a:cs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核实</a:t>
                      </a:r>
                      <a:r>
                        <a:rPr lang="zh-CN" altLang="en-US" sz="1200" dirty="0" smtClean="0">
                          <a:ln>
                            <a:noFill/>
                          </a:ln>
                          <a:effectLst/>
                          <a:latin typeface="+mj-ea"/>
                          <a:ea typeface="+mj-ea"/>
                          <a:sym typeface="+mn-ea"/>
                        </a:rPr>
                        <a:t>范围</a:t>
                      </a:r>
                      <a:endParaRPr kumimoji="0" lang="zh-CN" altLang="en-US" sz="1200" u="none" strike="noStrike" cap="none" normalizeH="0" baseline="0" dirty="0" smtClean="0">
                        <a:ln>
                          <a:noFill/>
                        </a:ln>
                        <a:effectLst/>
                        <a:latin typeface="+mj-ea"/>
                        <a:ea typeface="+mj-ea"/>
                      </a:endParaRPr>
                    </a:p>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控制</a:t>
                      </a:r>
                      <a:r>
                        <a:rPr lang="zh-CN" altLang="en-US" sz="1200" dirty="0" smtClean="0">
                          <a:ln>
                            <a:noFill/>
                          </a:ln>
                          <a:effectLst/>
                          <a:latin typeface="+mj-ea"/>
                          <a:ea typeface="+mj-ea"/>
                          <a:sym typeface="+mn-ea"/>
                        </a:rPr>
                        <a:t>范围</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r>
              <a:tr h="640080">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b="1" u="none" strike="noStrike" cap="none" normalizeH="0" baseline="0" smtClean="0">
                          <a:ln>
                            <a:noFill/>
                          </a:ln>
                          <a:solidFill>
                            <a:srgbClr val="FF0000"/>
                          </a:solidFill>
                          <a:effectLst/>
                          <a:latin typeface="+mj-ea"/>
                          <a:ea typeface="+mj-ea"/>
                        </a:rPr>
                        <a:t>项目进度管理</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规划</a:t>
                      </a:r>
                      <a:r>
                        <a:rPr kumimoji="0" lang="zh-CN" altLang="en-US" sz="1200" u="none" strike="noStrike" cap="none" normalizeH="0" baseline="0" dirty="0" smtClean="0">
                          <a:ln>
                            <a:noFill/>
                          </a:ln>
                          <a:effectLst/>
                          <a:latin typeface="+mj-ea"/>
                          <a:ea typeface="+mj-ea"/>
                        </a:rPr>
                        <a:t>进度管理、定义</a:t>
                      </a:r>
                      <a:r>
                        <a:rPr lang="zh-CN" altLang="en-US" sz="1200" dirty="0" smtClean="0">
                          <a:ln>
                            <a:noFill/>
                          </a:ln>
                          <a:effectLst/>
                          <a:latin typeface="+mj-ea"/>
                          <a:ea typeface="+mj-ea"/>
                          <a:sym typeface="+mn-ea"/>
                        </a:rPr>
                        <a:t>活动</a:t>
                      </a:r>
                      <a:r>
                        <a:rPr kumimoji="0" lang="zh-CN" altLang="en-US" sz="1200" u="none" strike="noStrike" cap="none" normalizeH="0" baseline="0" dirty="0" smtClean="0">
                          <a:ln>
                            <a:noFill/>
                          </a:ln>
                          <a:effectLst/>
                          <a:latin typeface="+mj-ea"/>
                          <a:ea typeface="+mj-ea"/>
                        </a:rPr>
                        <a:t>、排序</a:t>
                      </a:r>
                      <a:r>
                        <a:rPr lang="zh-CN" altLang="en-US" sz="1200" dirty="0" smtClean="0">
                          <a:ln>
                            <a:noFill/>
                          </a:ln>
                          <a:effectLst/>
                          <a:latin typeface="+mj-ea"/>
                          <a:ea typeface="+mj-ea"/>
                          <a:sym typeface="+mn-ea"/>
                        </a:rPr>
                        <a:t>活动</a:t>
                      </a:r>
                      <a:r>
                        <a:rPr kumimoji="0" lang="zh-CN" altLang="en-US" sz="1200" u="none" strike="noStrike" cap="none" normalizeH="0" baseline="0" dirty="0" smtClean="0">
                          <a:ln>
                            <a:noFill/>
                          </a:ln>
                          <a:effectLst/>
                          <a:latin typeface="+mj-ea"/>
                          <a:ea typeface="+mj-ea"/>
                        </a:rPr>
                        <a:t>、估算</a:t>
                      </a:r>
                      <a:r>
                        <a:rPr lang="zh-CN" altLang="en-US" sz="1200" dirty="0" smtClean="0">
                          <a:ln>
                            <a:noFill/>
                          </a:ln>
                          <a:effectLst/>
                          <a:latin typeface="+mj-ea"/>
                          <a:ea typeface="+mj-ea"/>
                          <a:sym typeface="+mn-ea"/>
                        </a:rPr>
                        <a:t>资源</a:t>
                      </a:r>
                      <a:r>
                        <a:rPr kumimoji="0" lang="zh-CN" altLang="en-US" sz="1200" u="none" strike="noStrike" cap="none" normalizeH="0" baseline="0" dirty="0" smtClean="0">
                          <a:ln>
                            <a:noFill/>
                          </a:ln>
                          <a:effectLst/>
                          <a:latin typeface="+mj-ea"/>
                          <a:ea typeface="+mj-ea"/>
                        </a:rPr>
                        <a:t>、估算</a:t>
                      </a:r>
                      <a:r>
                        <a:rPr lang="zh-CN" altLang="en-US" sz="1200" dirty="0" smtClean="0">
                          <a:ln>
                            <a:noFill/>
                          </a:ln>
                          <a:effectLst/>
                          <a:latin typeface="+mj-ea"/>
                          <a:ea typeface="+mj-ea"/>
                          <a:sym typeface="+mn-ea"/>
                        </a:rPr>
                        <a:t>历时</a:t>
                      </a:r>
                      <a:r>
                        <a:rPr kumimoji="0" lang="zh-CN" altLang="en-US" sz="1200" u="none" strike="noStrike" cap="none" normalizeH="0" baseline="0" dirty="0" smtClean="0">
                          <a:ln>
                            <a:noFill/>
                          </a:ln>
                          <a:effectLst/>
                          <a:latin typeface="+mj-ea"/>
                          <a:ea typeface="+mj-ea"/>
                        </a:rPr>
                        <a:t>、制定进度计划</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控制</a:t>
                      </a:r>
                      <a:r>
                        <a:rPr lang="zh-CN" altLang="en-US" sz="1200" dirty="0" smtClean="0">
                          <a:ln>
                            <a:noFill/>
                          </a:ln>
                          <a:effectLst/>
                          <a:latin typeface="+mj-ea"/>
                          <a:ea typeface="+mj-ea"/>
                          <a:sym typeface="+mn-ea"/>
                        </a:rPr>
                        <a:t>进度</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r>
              <a:tr h="457200">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b="1" u="none" strike="noStrike" cap="none" normalizeH="0" baseline="0" smtClean="0">
                          <a:ln>
                            <a:noFill/>
                          </a:ln>
                          <a:solidFill>
                            <a:srgbClr val="FF0000"/>
                          </a:solidFill>
                          <a:effectLst/>
                          <a:latin typeface="+mj-ea"/>
                          <a:ea typeface="+mj-ea"/>
                        </a:rPr>
                        <a:t>项目成本管理</a:t>
                      </a:r>
                      <a:endParaRPr kumimoji="0" lang="zh-CN" altLang="en-US" sz="1200" b="1" u="none" strike="noStrike" cap="none" normalizeH="0" baseline="0" smtClean="0">
                        <a:ln>
                          <a:noFill/>
                        </a:ln>
                        <a:solidFill>
                          <a:srgbClr val="FF0000"/>
                        </a:solidFill>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规划</a:t>
                      </a:r>
                      <a:r>
                        <a:rPr kumimoji="0" lang="zh-CN" altLang="en-US" sz="1200" u="none" strike="noStrike" cap="none" normalizeH="0" baseline="0" dirty="0" smtClean="0">
                          <a:ln>
                            <a:noFill/>
                          </a:ln>
                          <a:effectLst/>
                          <a:latin typeface="+mj-ea"/>
                          <a:ea typeface="+mj-ea"/>
                        </a:rPr>
                        <a:t>成本管理、估算</a:t>
                      </a:r>
                      <a:r>
                        <a:rPr lang="zh-CN" altLang="en-US" sz="1200" dirty="0" smtClean="0">
                          <a:ln>
                            <a:noFill/>
                          </a:ln>
                          <a:effectLst/>
                          <a:latin typeface="+mj-ea"/>
                          <a:ea typeface="+mj-ea"/>
                          <a:sym typeface="+mn-ea"/>
                        </a:rPr>
                        <a:t>成本</a:t>
                      </a:r>
                      <a:r>
                        <a:rPr kumimoji="0" lang="zh-CN" altLang="en-US" sz="1200" u="none" strike="noStrike" cap="none" normalizeH="0" baseline="0" dirty="0" smtClean="0">
                          <a:ln>
                            <a:noFill/>
                          </a:ln>
                          <a:effectLst/>
                          <a:latin typeface="+mj-ea"/>
                          <a:ea typeface="+mj-ea"/>
                        </a:rPr>
                        <a:t>、制定预算</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控制</a:t>
                      </a:r>
                      <a:r>
                        <a:rPr lang="zh-CN" altLang="en-US" sz="1200" dirty="0" smtClean="0">
                          <a:ln>
                            <a:noFill/>
                          </a:ln>
                          <a:effectLst/>
                          <a:latin typeface="+mj-ea"/>
                          <a:ea typeface="+mj-ea"/>
                          <a:sym typeface="+mn-ea"/>
                        </a:rPr>
                        <a:t>成本</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r>
              <a:tr h="457200">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项目质量管理</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规划</a:t>
                      </a:r>
                      <a:r>
                        <a:rPr kumimoji="0" lang="zh-CN" altLang="en-US" sz="1200" u="none" strike="noStrike" cap="none" normalizeH="0" baseline="0" dirty="0" smtClean="0">
                          <a:ln>
                            <a:noFill/>
                          </a:ln>
                          <a:effectLst/>
                          <a:latin typeface="+mj-ea"/>
                          <a:ea typeface="+mj-ea"/>
                        </a:rPr>
                        <a:t>质量管理</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实施质量保证</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控制</a:t>
                      </a:r>
                      <a:r>
                        <a:rPr lang="zh-CN" altLang="en-US" sz="1200" smtClean="0">
                          <a:ln>
                            <a:noFill/>
                          </a:ln>
                          <a:effectLst/>
                          <a:latin typeface="+mj-ea"/>
                          <a:ea typeface="+mj-ea"/>
                          <a:sym typeface="+mn-ea"/>
                        </a:rPr>
                        <a:t>质量</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r>
              <a:tr h="493395">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人力资源管理</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规划</a:t>
                      </a:r>
                      <a:r>
                        <a:rPr kumimoji="0" lang="zh-CN" altLang="en-US" sz="1200" u="none" strike="noStrike" cap="none" normalizeH="0" baseline="0" dirty="0" smtClean="0">
                          <a:ln>
                            <a:noFill/>
                          </a:ln>
                          <a:effectLst/>
                          <a:latin typeface="+mj-ea"/>
                          <a:ea typeface="+mj-ea"/>
                        </a:rPr>
                        <a:t>人力资源</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组建</a:t>
                      </a:r>
                      <a:r>
                        <a:rPr lang="zh-CN" altLang="en-US" sz="1200" smtClean="0">
                          <a:ln>
                            <a:noFill/>
                          </a:ln>
                          <a:effectLst/>
                          <a:latin typeface="+mj-ea"/>
                          <a:ea typeface="+mj-ea"/>
                          <a:sym typeface="+mn-ea"/>
                        </a:rPr>
                        <a:t>项目</a:t>
                      </a:r>
                      <a:r>
                        <a:rPr kumimoji="0" lang="zh-CN" altLang="en-US" sz="1200" u="none" strike="noStrike" cap="none" normalizeH="0" baseline="0" dirty="0" smtClean="0">
                          <a:ln>
                            <a:noFill/>
                          </a:ln>
                          <a:effectLst/>
                          <a:latin typeface="+mj-ea"/>
                          <a:ea typeface="+mj-ea"/>
                        </a:rPr>
                        <a:t>团队</a:t>
                      </a:r>
                      <a:endParaRPr kumimoji="0" lang="en-US" altLang="zh-CN" sz="1200" u="none" strike="noStrike" cap="none" normalizeH="0" baseline="0" dirty="0" smtClean="0">
                        <a:ln>
                          <a:noFill/>
                        </a:ln>
                        <a:effectLst/>
                        <a:latin typeface="+mj-ea"/>
                        <a:ea typeface="+mj-ea"/>
                      </a:endParaRPr>
                    </a:p>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建设</a:t>
                      </a:r>
                      <a:r>
                        <a:rPr lang="zh-CN" altLang="en-US" sz="1200" smtClean="0">
                          <a:ln>
                            <a:noFill/>
                          </a:ln>
                          <a:effectLst/>
                          <a:latin typeface="+mj-ea"/>
                          <a:ea typeface="+mj-ea"/>
                          <a:sym typeface="+mn-ea"/>
                        </a:rPr>
                        <a:t>项目</a:t>
                      </a:r>
                      <a:r>
                        <a:rPr kumimoji="0" lang="zh-CN" altLang="en-US" sz="1200" u="none" strike="noStrike" cap="none" normalizeH="0" baseline="0" dirty="0" smtClean="0">
                          <a:ln>
                            <a:noFill/>
                          </a:ln>
                          <a:effectLst/>
                          <a:latin typeface="+mj-ea"/>
                          <a:ea typeface="+mj-ea"/>
                        </a:rPr>
                        <a:t>团队</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管理项目团队</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r>
              <a:tr h="457200">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项目沟通管理</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规划</a:t>
                      </a:r>
                      <a:r>
                        <a:rPr kumimoji="0" lang="zh-CN" altLang="en-US" sz="1200" u="none" strike="noStrike" cap="none" normalizeH="0" baseline="0" dirty="0" smtClean="0">
                          <a:ln>
                            <a:noFill/>
                          </a:ln>
                          <a:effectLst/>
                          <a:latin typeface="+mj-ea"/>
                          <a:ea typeface="+mj-ea"/>
                        </a:rPr>
                        <a:t>沟通管理</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管理沟通</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控制沟通</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r>
              <a:tr h="530225">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项目风险管理</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规划</a:t>
                      </a:r>
                      <a:r>
                        <a:rPr kumimoji="0" lang="zh-CN" altLang="en-US" sz="1200" u="none" strike="noStrike" cap="none" normalizeH="0" baseline="0" dirty="0" smtClean="0">
                          <a:ln>
                            <a:noFill/>
                          </a:ln>
                          <a:effectLst/>
                          <a:latin typeface="+mj-ea"/>
                          <a:ea typeface="+mj-ea"/>
                        </a:rPr>
                        <a:t>风险管理、识别</a:t>
                      </a:r>
                      <a:r>
                        <a:rPr lang="zh-CN" altLang="en-US" sz="1200" dirty="0" smtClean="0">
                          <a:ln>
                            <a:noFill/>
                          </a:ln>
                          <a:effectLst/>
                          <a:latin typeface="+mj-ea"/>
                          <a:ea typeface="+mj-ea"/>
                          <a:sym typeface="+mn-ea"/>
                        </a:rPr>
                        <a:t>风险</a:t>
                      </a:r>
                      <a:r>
                        <a:rPr kumimoji="0" lang="zh-CN" altLang="en-US" sz="1200" u="none" strike="noStrike" cap="none" normalizeH="0" baseline="0" dirty="0" smtClean="0">
                          <a:ln>
                            <a:noFill/>
                          </a:ln>
                          <a:effectLst/>
                          <a:latin typeface="+mj-ea"/>
                          <a:ea typeface="+mj-ea"/>
                        </a:rPr>
                        <a:t>、定性分析</a:t>
                      </a:r>
                      <a:r>
                        <a:rPr lang="zh-CN" altLang="en-US" sz="1200" dirty="0" smtClean="0">
                          <a:ln>
                            <a:noFill/>
                          </a:ln>
                          <a:effectLst/>
                          <a:latin typeface="+mj-ea"/>
                          <a:ea typeface="+mj-ea"/>
                          <a:sym typeface="+mn-ea"/>
                        </a:rPr>
                        <a:t>风险</a:t>
                      </a:r>
                      <a:r>
                        <a:rPr kumimoji="0" lang="zh-CN" altLang="en-US" sz="1200" u="none" strike="noStrike" cap="none" normalizeH="0" baseline="0" dirty="0" smtClean="0">
                          <a:ln>
                            <a:noFill/>
                          </a:ln>
                          <a:effectLst/>
                          <a:latin typeface="+mj-ea"/>
                          <a:ea typeface="+mj-ea"/>
                        </a:rPr>
                        <a:t>、定量分析</a:t>
                      </a:r>
                      <a:r>
                        <a:rPr lang="zh-CN" altLang="en-US" sz="1200" dirty="0" smtClean="0">
                          <a:ln>
                            <a:noFill/>
                          </a:ln>
                          <a:effectLst/>
                          <a:latin typeface="+mj-ea"/>
                          <a:ea typeface="+mj-ea"/>
                          <a:sym typeface="+mn-ea"/>
                        </a:rPr>
                        <a:t>风险</a:t>
                      </a:r>
                      <a:r>
                        <a:rPr kumimoji="0" lang="zh-CN" altLang="en-US" sz="1200" u="none" strike="noStrike" cap="none" normalizeH="0" baseline="0" dirty="0" smtClean="0">
                          <a:ln>
                            <a:noFill/>
                          </a:ln>
                          <a:effectLst/>
                          <a:latin typeface="+mj-ea"/>
                          <a:ea typeface="+mj-ea"/>
                        </a:rPr>
                        <a:t>、制定风险应对计划</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监控</a:t>
                      </a:r>
                      <a:r>
                        <a:rPr lang="zh-CN" altLang="en-US" sz="1200" smtClean="0">
                          <a:ln>
                            <a:noFill/>
                          </a:ln>
                          <a:effectLst/>
                          <a:latin typeface="+mj-ea"/>
                          <a:ea typeface="+mj-ea"/>
                          <a:sym typeface="+mn-ea"/>
                        </a:rPr>
                        <a:t>风险</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r>
              <a:tr h="457200">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smtClean="0">
                          <a:ln>
                            <a:noFill/>
                          </a:ln>
                          <a:effectLst/>
                          <a:latin typeface="+mj-ea"/>
                          <a:ea typeface="+mj-ea"/>
                        </a:rPr>
                        <a:t>项目采购管理</a:t>
                      </a: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规划</a:t>
                      </a:r>
                      <a:r>
                        <a:rPr kumimoji="0" lang="zh-CN" altLang="en-US" sz="1200" u="none" strike="noStrike" cap="none" normalizeH="0" baseline="0" dirty="0" smtClean="0">
                          <a:ln>
                            <a:noFill/>
                          </a:ln>
                          <a:effectLst/>
                          <a:latin typeface="+mj-ea"/>
                          <a:ea typeface="+mj-ea"/>
                        </a:rPr>
                        <a:t>采购管理</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实施采购</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控制采购</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结束采购</a:t>
                      </a:r>
                      <a:endParaRPr kumimoji="0" lang="zh-CN" altLang="en-US" sz="1200" u="none" strike="noStrike" cap="none" normalizeH="0" baseline="0" dirty="0" smtClean="0">
                        <a:ln>
                          <a:noFill/>
                        </a:ln>
                        <a:effectLst/>
                        <a:latin typeface="+mj-ea"/>
                        <a:ea typeface="+mj-ea"/>
                      </a:endParaRPr>
                    </a:p>
                  </a:txBody>
                  <a:tcPr marL="84406" marR="84406" horzOverflow="overflow"/>
                </a:tc>
              </a:tr>
              <a:tr h="518160">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项目干系人管理</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识别干系人</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lang="zh-CN" altLang="en-US" sz="1200" dirty="0" smtClean="0">
                          <a:ln>
                            <a:noFill/>
                          </a:ln>
                          <a:effectLst/>
                          <a:latin typeface="+mj-ea"/>
                          <a:ea typeface="+mj-ea"/>
                          <a:sym typeface="+mn-ea"/>
                        </a:rPr>
                        <a:t>规划</a:t>
                      </a:r>
                      <a:r>
                        <a:rPr kumimoji="0" lang="zh-CN" altLang="en-US" sz="1200" u="none" strike="noStrike" cap="none" normalizeH="0" baseline="0" dirty="0" smtClean="0">
                          <a:ln>
                            <a:noFill/>
                          </a:ln>
                          <a:effectLst/>
                          <a:latin typeface="+mj-ea"/>
                          <a:ea typeface="+mj-ea"/>
                        </a:rPr>
                        <a:t>干系人管理</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管理干系人参与</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r>
                        <a:rPr kumimoji="0" lang="zh-CN" altLang="en-US" sz="1200" u="none" strike="noStrike" cap="none" normalizeH="0" baseline="0" dirty="0" smtClean="0">
                          <a:ln>
                            <a:noFill/>
                          </a:ln>
                          <a:effectLst/>
                          <a:latin typeface="+mj-ea"/>
                          <a:ea typeface="+mj-ea"/>
                        </a:rPr>
                        <a:t>控制干系人参与</a:t>
                      </a:r>
                      <a:endParaRPr kumimoji="0" lang="zh-CN" altLang="en-US" sz="1200" u="none" strike="noStrike" cap="none" normalizeH="0" baseline="0" dirty="0" smtClean="0">
                        <a:ln>
                          <a:noFill/>
                        </a:ln>
                        <a:effectLst/>
                        <a:latin typeface="+mj-ea"/>
                        <a:ea typeface="+mj-ea"/>
                      </a:endParaRPr>
                    </a:p>
                  </a:txBody>
                  <a:tcPr marL="84406" marR="84406" horzOverflow="overflow"/>
                </a:tc>
                <a:tc>
                  <a:txBody>
                    <a:bodyPr/>
                    <a:p>
                      <a:pPr marL="0" marR="0" lvl="0" indent="0" algn="l" defTabSz="914400" rtl="0" eaLnBrk="0" fontAlgn="base" latinLnBrk="0" hangingPunct="0">
                        <a:lnSpc>
                          <a:spcPct val="100000"/>
                        </a:lnSpc>
                        <a:spcBef>
                          <a:spcPct val="20000"/>
                        </a:spcBef>
                        <a:spcAft>
                          <a:spcPct val="0"/>
                        </a:spcAft>
                        <a:buClr>
                          <a:schemeClr val="folHlink"/>
                        </a:buClr>
                        <a:buSzPct val="90000"/>
                        <a:buFont typeface="Wingdings" panose="05000000000000000000" pitchFamily="2" charset="2"/>
                        <a:buNone/>
                      </a:pPr>
                      <a:endParaRPr kumimoji="0" lang="zh-CN" altLang="en-US" sz="1200" u="none" strike="noStrike" cap="none" normalizeH="0" baseline="0" dirty="0" smtClean="0">
                        <a:ln>
                          <a:noFill/>
                        </a:ln>
                        <a:effectLst/>
                        <a:latin typeface="+mj-ea"/>
                        <a:ea typeface="+mj-ea"/>
                      </a:endParaRPr>
                    </a:p>
                  </a:txBody>
                  <a:tcPr marL="84406" marR="84406" horzOverflow="overflow"/>
                </a:tc>
              </a:tr>
            </a:tbl>
          </a:graphicData>
        </a:graphic>
      </p:graphicFrame>
      <p:sp>
        <p:nvSpPr>
          <p:cNvPr id="23" name="椭圆 22"/>
          <p:cNvSpPr/>
          <p:nvPr/>
        </p:nvSpPr>
        <p:spPr>
          <a:xfrm>
            <a:off x="1094376" y="1579159"/>
            <a:ext cx="340995" cy="326390"/>
          </a:xfrm>
          <a:prstGeom prst="ellipse">
            <a:avLst/>
          </a:prstGeom>
          <a:solidFill>
            <a:srgbClr val="D09401"/>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1</a:t>
            </a:r>
            <a:endParaRPr lang="en-US" altLang="zh-CN" sz="2000" dirty="0">
              <a:solidFill>
                <a:schemeClr val="bg1"/>
              </a:solidFill>
            </a:endParaRPr>
          </a:p>
        </p:txBody>
      </p:sp>
      <p:sp>
        <p:nvSpPr>
          <p:cNvPr id="24" name="椭圆 23"/>
          <p:cNvSpPr/>
          <p:nvPr/>
        </p:nvSpPr>
        <p:spPr>
          <a:xfrm>
            <a:off x="1094376" y="2114464"/>
            <a:ext cx="340995" cy="326390"/>
          </a:xfrm>
          <a:prstGeom prst="ellipse">
            <a:avLst/>
          </a:prstGeom>
          <a:solidFill>
            <a:srgbClr val="719AA4"/>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2</a:t>
            </a:r>
            <a:endParaRPr lang="en-US" altLang="zh-CN" sz="2000" dirty="0">
              <a:solidFill>
                <a:schemeClr val="bg1"/>
              </a:solidFill>
            </a:endParaRPr>
          </a:p>
        </p:txBody>
      </p:sp>
      <p:sp>
        <p:nvSpPr>
          <p:cNvPr id="25" name="椭圆 24"/>
          <p:cNvSpPr/>
          <p:nvPr/>
        </p:nvSpPr>
        <p:spPr>
          <a:xfrm>
            <a:off x="1094376" y="2635799"/>
            <a:ext cx="340995" cy="326390"/>
          </a:xfrm>
          <a:prstGeom prst="ellipse">
            <a:avLst/>
          </a:prstGeom>
          <a:solidFill>
            <a:srgbClr val="D09401"/>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3</a:t>
            </a:r>
            <a:endParaRPr lang="en-US" altLang="zh-CN" sz="2000" dirty="0">
              <a:solidFill>
                <a:schemeClr val="bg1"/>
              </a:solidFill>
            </a:endParaRPr>
          </a:p>
        </p:txBody>
      </p:sp>
      <p:sp>
        <p:nvSpPr>
          <p:cNvPr id="26" name="椭圆 25"/>
          <p:cNvSpPr/>
          <p:nvPr/>
        </p:nvSpPr>
        <p:spPr>
          <a:xfrm>
            <a:off x="1094376" y="3120304"/>
            <a:ext cx="340995" cy="326390"/>
          </a:xfrm>
          <a:prstGeom prst="ellipse">
            <a:avLst/>
          </a:prstGeom>
          <a:solidFill>
            <a:srgbClr val="719AA4"/>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4</a:t>
            </a:r>
            <a:endParaRPr lang="en-US" altLang="zh-CN" sz="2000" dirty="0">
              <a:solidFill>
                <a:schemeClr val="bg1"/>
              </a:solidFill>
            </a:endParaRPr>
          </a:p>
        </p:txBody>
      </p:sp>
      <p:sp>
        <p:nvSpPr>
          <p:cNvPr id="27" name="椭圆 26"/>
          <p:cNvSpPr/>
          <p:nvPr/>
        </p:nvSpPr>
        <p:spPr>
          <a:xfrm>
            <a:off x="1094376" y="3626399"/>
            <a:ext cx="340995" cy="326390"/>
          </a:xfrm>
          <a:prstGeom prst="ellipse">
            <a:avLst/>
          </a:prstGeom>
          <a:solidFill>
            <a:srgbClr val="D09401"/>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5</a:t>
            </a:r>
            <a:endParaRPr lang="en-US" altLang="zh-CN" sz="2000" dirty="0">
              <a:solidFill>
                <a:schemeClr val="bg1"/>
              </a:solidFill>
            </a:endParaRPr>
          </a:p>
        </p:txBody>
      </p:sp>
      <p:sp>
        <p:nvSpPr>
          <p:cNvPr id="28" name="椭圆 27"/>
          <p:cNvSpPr/>
          <p:nvPr/>
        </p:nvSpPr>
        <p:spPr>
          <a:xfrm>
            <a:off x="1094376" y="4090584"/>
            <a:ext cx="340995" cy="326390"/>
          </a:xfrm>
          <a:prstGeom prst="ellipse">
            <a:avLst/>
          </a:prstGeom>
          <a:solidFill>
            <a:srgbClr val="719AA4"/>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6</a:t>
            </a:r>
            <a:endParaRPr lang="en-US" altLang="zh-CN" sz="2000" dirty="0">
              <a:solidFill>
                <a:schemeClr val="bg1"/>
              </a:solidFill>
            </a:endParaRPr>
          </a:p>
        </p:txBody>
      </p:sp>
      <p:sp>
        <p:nvSpPr>
          <p:cNvPr id="29" name="椭圆 28"/>
          <p:cNvSpPr/>
          <p:nvPr/>
        </p:nvSpPr>
        <p:spPr>
          <a:xfrm>
            <a:off x="1094376" y="4591599"/>
            <a:ext cx="340995" cy="326390"/>
          </a:xfrm>
          <a:prstGeom prst="ellipse">
            <a:avLst/>
          </a:prstGeom>
          <a:solidFill>
            <a:srgbClr val="D09401"/>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7</a:t>
            </a:r>
            <a:endParaRPr lang="en-US" altLang="zh-CN" sz="2000" dirty="0">
              <a:solidFill>
                <a:schemeClr val="bg1"/>
              </a:solidFill>
            </a:endParaRPr>
          </a:p>
        </p:txBody>
      </p:sp>
      <p:sp>
        <p:nvSpPr>
          <p:cNvPr id="30" name="椭圆 29"/>
          <p:cNvSpPr/>
          <p:nvPr/>
        </p:nvSpPr>
        <p:spPr>
          <a:xfrm>
            <a:off x="1094376" y="5055784"/>
            <a:ext cx="340995" cy="326390"/>
          </a:xfrm>
          <a:prstGeom prst="ellipse">
            <a:avLst/>
          </a:prstGeom>
          <a:solidFill>
            <a:srgbClr val="719AA4"/>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8</a:t>
            </a:r>
            <a:endParaRPr lang="en-US" altLang="zh-CN" sz="2000" dirty="0">
              <a:solidFill>
                <a:schemeClr val="bg1"/>
              </a:solidFill>
            </a:endParaRPr>
          </a:p>
        </p:txBody>
      </p:sp>
      <p:sp>
        <p:nvSpPr>
          <p:cNvPr id="31" name="椭圆 30"/>
          <p:cNvSpPr/>
          <p:nvPr/>
        </p:nvSpPr>
        <p:spPr>
          <a:xfrm>
            <a:off x="1094376" y="5543464"/>
            <a:ext cx="340995" cy="326390"/>
          </a:xfrm>
          <a:prstGeom prst="ellipse">
            <a:avLst/>
          </a:prstGeom>
          <a:solidFill>
            <a:srgbClr val="D09401"/>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9</a:t>
            </a:r>
            <a:endParaRPr lang="en-US" altLang="zh-CN" sz="2000" dirty="0">
              <a:solidFill>
                <a:schemeClr val="bg1"/>
              </a:solidFill>
            </a:endParaRPr>
          </a:p>
        </p:txBody>
      </p:sp>
      <p:sp>
        <p:nvSpPr>
          <p:cNvPr id="32" name="椭圆 31"/>
          <p:cNvSpPr/>
          <p:nvPr/>
        </p:nvSpPr>
        <p:spPr>
          <a:xfrm>
            <a:off x="1094376" y="6030509"/>
            <a:ext cx="340995" cy="326390"/>
          </a:xfrm>
          <a:prstGeom prst="ellipse">
            <a:avLst/>
          </a:prstGeom>
          <a:solidFill>
            <a:srgbClr val="719AA4"/>
          </a:solidFill>
          <a:ln w="25400">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r>
              <a:rPr lang="en-US" altLang="zh-CN" sz="2000" dirty="0">
                <a:solidFill>
                  <a:schemeClr val="bg1"/>
                </a:solidFill>
              </a:rPr>
              <a:t>0</a:t>
            </a:r>
            <a:endParaRPr lang="en-US" altLang="zh-CN" sz="2000" dirty="0">
              <a:solidFill>
                <a:schemeClr val="bg1"/>
              </a:solidFill>
            </a:endParaRPr>
          </a:p>
        </p:txBody>
      </p:sp>
      <p:sp>
        <p:nvSpPr>
          <p:cNvPr id="34" name="文本框 33"/>
          <p:cNvSpPr txBox="1"/>
          <p:nvPr/>
        </p:nvSpPr>
        <p:spPr>
          <a:xfrm>
            <a:off x="4346575" y="328930"/>
            <a:ext cx="3481705" cy="645160"/>
          </a:xfrm>
          <a:prstGeom prst="rect">
            <a:avLst/>
          </a:prstGeom>
          <a:noFill/>
        </p:spPr>
        <p:txBody>
          <a:bodyPr wrap="square" rtlCol="0">
            <a:spAutoFit/>
          </a:bodyPr>
          <a:lstStyle/>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信息系统项目管理师</a:t>
            </a:r>
            <a:endParaRPr lang="zh-CN" altLang="en-US" dirty="0">
              <a:solidFill>
                <a:srgbClr val="492638"/>
              </a:solidFill>
              <a:latin typeface="微软雅黑" panose="020B0503020204020204" pitchFamily="34" charset="-122"/>
              <a:ea typeface="微软雅黑" panose="020B0503020204020204" pitchFamily="34" charset="-122"/>
            </a:endParaRPr>
          </a:p>
          <a:p>
            <a:pPr algn="dist"/>
            <a:r>
              <a:rPr lang="zh-CN" altLang="en-US" dirty="0">
                <a:solidFill>
                  <a:srgbClr val="492638"/>
                </a:solidFill>
                <a:latin typeface="微软雅黑" panose="020B0503020204020204" pitchFamily="34" charset="-122"/>
                <a:ea typeface="微软雅黑" panose="020B0503020204020204" pitchFamily="34" charset="-122"/>
              </a:rPr>
              <a:t> </a:t>
            </a:r>
            <a:r>
              <a:rPr lang="en-US" altLang="zh-CN"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rPr>
              <a:t>Information System Project Manager</a:t>
            </a:r>
            <a:endParaRPr lang="en-US" altLang="zh-CN"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3000" r="-3000"/>
          </a:stretch>
        </a:blipFill>
        <a:effectLst/>
      </p:bgPr>
    </p:bg>
    <p:spTree>
      <p:nvGrpSpPr>
        <p:cNvPr id="1" name=""/>
        <p:cNvGrpSpPr/>
        <p:nvPr/>
      </p:nvGrpSpPr>
      <p:grpSpPr>
        <a:xfrm>
          <a:off x="0" y="0"/>
          <a:ext cx="0" cy="0"/>
          <a:chOff x="0" y="0"/>
          <a:chExt cx="0" cy="0"/>
        </a:xfrm>
      </p:grpSpPr>
      <p:sp>
        <p:nvSpPr>
          <p:cNvPr id="2" name="文本框 1"/>
          <p:cNvSpPr txBox="1"/>
          <p:nvPr/>
        </p:nvSpPr>
        <p:spPr>
          <a:xfrm>
            <a:off x="6477106" y="2068371"/>
            <a:ext cx="2559483" cy="1107996"/>
          </a:xfrm>
          <a:prstGeom prst="rect">
            <a:avLst/>
          </a:prstGeom>
          <a:noFill/>
        </p:spPr>
        <p:txBody>
          <a:bodyPr wrap="none" rtlCol="0">
            <a:spAutoFit/>
          </a:bodyPr>
          <a:lstStyle/>
          <a:p>
            <a:r>
              <a:rPr lang="en-US" altLang="zh-CN" sz="3200" b="1" dirty="0" smtClean="0">
                <a:solidFill>
                  <a:srgbClr val="492638"/>
                </a:solidFill>
                <a:latin typeface="微软雅黑" panose="020B0503020204020204" pitchFamily="34" charset="-122"/>
                <a:ea typeface="微软雅黑" panose="020B0503020204020204" pitchFamily="34" charset="-122"/>
              </a:rPr>
              <a:t>PART  </a:t>
            </a:r>
            <a:r>
              <a:rPr lang="en-US" altLang="zh-CN" sz="6600" b="1" dirty="0" smtClean="0">
                <a:solidFill>
                  <a:srgbClr val="9C370D"/>
                </a:solidFill>
                <a:latin typeface="微软雅黑" panose="020B0503020204020204" pitchFamily="34" charset="-122"/>
                <a:ea typeface="微软雅黑" panose="020B0503020204020204" pitchFamily="34" charset="-122"/>
              </a:rPr>
              <a:t>02</a:t>
            </a:r>
            <a:endParaRPr lang="zh-CN" altLang="en-US" sz="6600" b="1" dirty="0">
              <a:solidFill>
                <a:srgbClr val="9C370D"/>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6751008" y="3176367"/>
            <a:ext cx="2011680" cy="645160"/>
          </a:xfrm>
          <a:prstGeom prst="rect">
            <a:avLst/>
          </a:prstGeom>
          <a:noFill/>
        </p:spPr>
        <p:txBody>
          <a:bodyPr wrap="none" rtlCol="0">
            <a:spAutoFit/>
          </a:bodyPr>
          <a:lstStyle/>
          <a:p>
            <a:pPr algn="ctr"/>
            <a:r>
              <a:rPr lang="zh-CN" altLang="en-US" sz="3600" dirty="0" smtClean="0">
                <a:solidFill>
                  <a:srgbClr val="492638"/>
                </a:solidFill>
              </a:rPr>
              <a:t>进度管理</a:t>
            </a:r>
            <a:endParaRPr lang="zh-CN" altLang="en-US" sz="3600" dirty="0" smtClean="0">
              <a:solidFill>
                <a:srgbClr val="492638"/>
              </a:solidFill>
            </a:endParaRPr>
          </a:p>
        </p:txBody>
      </p:sp>
      <p:sp>
        <p:nvSpPr>
          <p:cNvPr id="4" name="文本框 3"/>
          <p:cNvSpPr txBox="1"/>
          <p:nvPr/>
        </p:nvSpPr>
        <p:spPr>
          <a:xfrm>
            <a:off x="6074803" y="3969249"/>
            <a:ext cx="3364088" cy="368300"/>
          </a:xfrm>
          <a:prstGeom prst="rect">
            <a:avLst/>
          </a:prstGeom>
          <a:noFill/>
        </p:spPr>
        <p:txBody>
          <a:bodyPr wrap="square" rtlCol="0">
            <a:spAutoFit/>
          </a:bodyPr>
          <a:lstStyle/>
          <a:p>
            <a:pPr algn="ctr"/>
            <a:r>
              <a:rPr lang="en-US" altLang="zh-CN" dirty="0">
                <a:solidFill>
                  <a:srgbClr val="492638"/>
                </a:solidFill>
              </a:rPr>
              <a:t>Schedule</a:t>
            </a:r>
            <a:endParaRPr lang="en-US" altLang="zh-CN" dirty="0">
              <a:solidFill>
                <a:srgbClr val="492638"/>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进度管理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Schedule</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graphicFrame>
        <p:nvGraphicFramePr>
          <p:cNvPr id="4" name="表格 3"/>
          <p:cNvGraphicFramePr/>
          <p:nvPr/>
        </p:nvGraphicFramePr>
        <p:xfrm>
          <a:off x="739775" y="1189990"/>
          <a:ext cx="11033125" cy="5574665"/>
        </p:xfrm>
        <a:graphic>
          <a:graphicData uri="http://schemas.openxmlformats.org/drawingml/2006/table">
            <a:tbl>
              <a:tblPr firstRow="1" bandRow="1">
                <a:tableStyleId>{5C22544A-7EE6-4342-B048-85BDC9FD1C3A}</a:tableStyleId>
              </a:tblPr>
              <a:tblGrid>
                <a:gridCol w="2642235"/>
                <a:gridCol w="2590165"/>
                <a:gridCol w="2837180"/>
                <a:gridCol w="2963545"/>
              </a:tblGrid>
              <a:tr h="365760">
                <a:tc>
                  <a:txBody>
                    <a:bodyPr/>
                    <a:p>
                      <a:pPr indent="0" algn="ctr">
                        <a:buNone/>
                      </a:pPr>
                      <a:r>
                        <a:rPr lang="zh-CN" sz="1800" b="1">
                          <a:solidFill>
                            <a:srgbClr val="000000"/>
                          </a:solidFill>
                          <a:ea typeface="宋体" panose="02010600030101010101" pitchFamily="2" charset="-122"/>
                        </a:rPr>
                        <a:t>管理过程</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c>
                  <a:txBody>
                    <a:bodyPr/>
                    <a:p>
                      <a:pPr indent="0" algn="ctr">
                        <a:buNone/>
                      </a:pPr>
                      <a:r>
                        <a:rPr lang="zh-CN" sz="1800" b="1">
                          <a:solidFill>
                            <a:srgbClr val="000000"/>
                          </a:solidFill>
                          <a:ea typeface="宋体" panose="02010600030101010101" pitchFamily="2" charset="-122"/>
                        </a:rPr>
                        <a:t>输入</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c>
                  <a:txBody>
                    <a:bodyPr/>
                    <a:p>
                      <a:pPr indent="0" algn="ctr">
                        <a:buNone/>
                      </a:pPr>
                      <a:r>
                        <a:rPr lang="zh-CN" sz="1800" b="1">
                          <a:solidFill>
                            <a:srgbClr val="000000"/>
                          </a:solidFill>
                          <a:ea typeface="宋体" panose="02010600030101010101" pitchFamily="2" charset="-122"/>
                        </a:rPr>
                        <a:t>工具和技术</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c>
                  <a:txBody>
                    <a:bodyPr/>
                    <a:p>
                      <a:pPr indent="0" algn="ctr">
                        <a:buNone/>
                      </a:pPr>
                      <a:r>
                        <a:rPr lang="zh-CN" sz="1800" b="1">
                          <a:solidFill>
                            <a:srgbClr val="000000"/>
                          </a:solidFill>
                          <a:ea typeface="宋体" panose="02010600030101010101" pitchFamily="2" charset="-122"/>
                        </a:rPr>
                        <a:t>输出</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r>
              <a:tr h="375920">
                <a:tc>
                  <a:txBody>
                    <a:bodyPr/>
                    <a:p>
                      <a:pPr indent="0">
                        <a:buNone/>
                      </a:pPr>
                      <a:r>
                        <a:rPr lang="zh-CN" sz="1600" b="1">
                          <a:solidFill>
                            <a:srgbClr val="000000"/>
                          </a:solidFill>
                          <a:ea typeface="宋体" panose="02010600030101010101" pitchFamily="2" charset="-122"/>
                        </a:rPr>
                        <a:t>1.规划进度管理</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1.项目管理计划</a:t>
                      </a:r>
                      <a:r>
                        <a:rPr lang="en-US" sz="1400" b="0">
                          <a:solidFill>
                            <a:srgbClr val="000000"/>
                          </a:solidFill>
                          <a:latin typeface="宋体" panose="02010600030101010101" pitchFamily="2" charset="-122"/>
                        </a:rPr>
                        <a:t> </a:t>
                      </a:r>
                      <a:r>
                        <a:rPr lang="zh-CN" sz="1400" b="0">
                          <a:solidFill>
                            <a:srgbClr val="000000"/>
                          </a:solidFill>
                          <a:ea typeface="宋体" panose="02010600030101010101" pitchFamily="2" charset="-122"/>
                        </a:rPr>
                        <a:t>2.项目章程</a:t>
                      </a:r>
                      <a:r>
                        <a:rPr lang="en-US" sz="1400" b="0">
                          <a:solidFill>
                            <a:srgbClr val="000000"/>
                          </a:solidFill>
                          <a:latin typeface="宋体" panose="02010600030101010101" pitchFamily="2" charset="-122"/>
                        </a:rPr>
                        <a:t> </a:t>
                      </a:r>
                      <a:r>
                        <a:rPr lang="zh-CN" sz="1400" b="0">
                          <a:solidFill>
                            <a:srgbClr val="000000"/>
                          </a:solidFill>
                          <a:ea typeface="宋体" panose="02010600030101010101" pitchFamily="2" charset="-122"/>
                        </a:rPr>
                        <a:t>3.组织过程资产</a:t>
                      </a:r>
                      <a:r>
                        <a:rPr lang="en-US" sz="1400" b="0">
                          <a:solidFill>
                            <a:srgbClr val="000000"/>
                          </a:solidFill>
                          <a:latin typeface="宋体" panose="02010600030101010101" pitchFamily="2" charset="-122"/>
                        </a:rPr>
                        <a:t> </a:t>
                      </a:r>
                      <a:r>
                        <a:rPr lang="zh-CN" sz="1400" b="0">
                          <a:solidFill>
                            <a:srgbClr val="000000"/>
                          </a:solidFill>
                          <a:ea typeface="宋体" panose="02010600030101010101" pitchFamily="2" charset="-122"/>
                        </a:rPr>
                        <a:t>4.事业环境因素</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EEFCCA"/>
                    </a:solidFill>
                  </a:tcPr>
                </a:tc>
                <a:tc>
                  <a:txBody>
                    <a:bodyPr/>
                    <a:p>
                      <a:pPr indent="0">
                        <a:buNone/>
                      </a:pPr>
                      <a:r>
                        <a:rPr lang="zh-CN" sz="1400" b="0">
                          <a:solidFill>
                            <a:srgbClr val="000000"/>
                          </a:solidFill>
                          <a:ea typeface="宋体" panose="02010600030101010101" pitchFamily="2" charset="-122"/>
                        </a:rPr>
                        <a:t>1.专家判断</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2.分析技术</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3.会议</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zh-CN" sz="1400" b="0">
                          <a:solidFill>
                            <a:srgbClr val="FF0000"/>
                          </a:solidFill>
                          <a:ea typeface="宋体" panose="02010600030101010101" pitchFamily="2" charset="-122"/>
                        </a:rPr>
                        <a:t>1.项目进度管理计划</a:t>
                      </a:r>
                      <a:endParaRPr lang="zh-CN" altLang="en-US" sz="1400" b="0">
                        <a:solidFill>
                          <a:srgbClr val="FF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r h="458470">
                <a:tc>
                  <a:txBody>
                    <a:bodyPr/>
                    <a:p>
                      <a:pPr indent="0">
                        <a:buNone/>
                      </a:pPr>
                      <a:r>
                        <a:rPr lang="zh-CN" sz="1600" b="1">
                          <a:solidFill>
                            <a:srgbClr val="000000"/>
                          </a:solidFill>
                          <a:ea typeface="宋体" panose="02010600030101010101" pitchFamily="2" charset="-122"/>
                        </a:rPr>
                        <a:t>2.定义活动</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en-US" sz="1400" b="0">
                          <a:solidFill>
                            <a:schemeClr val="tx1"/>
                          </a:solidFill>
                          <a:latin typeface="宋体" panose="02010600030101010101" pitchFamily="2" charset="-122"/>
                        </a:rPr>
                        <a:t>1.进度管理计划</a:t>
                      </a:r>
                      <a:endParaRPr lang="zh-CN" sz="1400" b="0">
                        <a:solidFill>
                          <a:srgbClr val="000000"/>
                        </a:solidFill>
                        <a:ea typeface="宋体" panose="02010600030101010101" pitchFamily="2" charset="-122"/>
                      </a:endParaRPr>
                    </a:p>
                    <a:p>
                      <a:pPr algn="l">
                        <a:buNone/>
                      </a:pPr>
                      <a:r>
                        <a:rPr lang="zh-CN" sz="1400" b="0">
                          <a:solidFill>
                            <a:srgbClr val="000000"/>
                          </a:solidFill>
                          <a:ea typeface="宋体" panose="02010600030101010101" pitchFamily="2" charset="-122"/>
                        </a:rPr>
                        <a:t>2.范围基准</a:t>
                      </a:r>
                      <a:endParaRPr lang="zh-CN" sz="1400" b="0">
                        <a:solidFill>
                          <a:srgbClr val="000000"/>
                        </a:solidFill>
                        <a:ea typeface="宋体" panose="02010600030101010101" pitchFamily="2" charset="-122"/>
                      </a:endParaRPr>
                    </a:p>
                    <a:p>
                      <a:pPr algn="l">
                        <a:buNone/>
                      </a:pPr>
                      <a:r>
                        <a:rPr lang="zh-CN" sz="1400" b="0">
                          <a:solidFill>
                            <a:srgbClr val="000000"/>
                          </a:solidFill>
                          <a:ea typeface="宋体" panose="02010600030101010101" pitchFamily="2" charset="-122"/>
                        </a:rPr>
                        <a:t>3.组织过程资产</a:t>
                      </a:r>
                      <a:endParaRPr lang="zh-CN" sz="1400" b="0">
                        <a:solidFill>
                          <a:srgbClr val="000000"/>
                        </a:solidFill>
                        <a:ea typeface="宋体" panose="02010600030101010101" pitchFamily="2" charset="-122"/>
                      </a:endParaRPr>
                    </a:p>
                    <a:p>
                      <a:pPr algn="l">
                        <a:buNone/>
                      </a:pPr>
                      <a:r>
                        <a:rPr lang="zh-CN" sz="1400" b="0">
                          <a:solidFill>
                            <a:srgbClr val="000000"/>
                          </a:solidFill>
                          <a:ea typeface="宋体" panose="02010600030101010101" pitchFamily="2" charset="-122"/>
                        </a:rPr>
                        <a:t>4.事业环境因素</a:t>
                      </a:r>
                      <a:endParaRPr lang="zh-CN" sz="1400" b="0">
                        <a:solidFill>
                          <a:srgbClr val="000000"/>
                        </a:solidFill>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EEFCCA"/>
                    </a:solidFill>
                  </a:tcPr>
                </a:tc>
                <a:tc>
                  <a:txBody>
                    <a:bodyPr/>
                    <a:p>
                      <a:pPr indent="0">
                        <a:buNone/>
                      </a:pPr>
                      <a:r>
                        <a:rPr lang="zh-CN" sz="1400" b="0">
                          <a:solidFill>
                            <a:srgbClr val="000000"/>
                          </a:solidFill>
                          <a:ea typeface="宋体" panose="02010600030101010101" pitchFamily="2" charset="-122"/>
                        </a:rPr>
                        <a:t>1.分解</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2.滚动式规划</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3.专家判断</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en-US" sz="1400" b="0">
                          <a:solidFill>
                            <a:srgbClr val="FF0000"/>
                          </a:solidFill>
                          <a:latin typeface="宋体" panose="02010600030101010101" pitchFamily="2" charset="-122"/>
                        </a:rPr>
                        <a:t>1.活动清单</a:t>
                      </a:r>
                      <a:endParaRPr lang="en-US" sz="1400" b="0">
                        <a:solidFill>
                          <a:srgbClr val="DD0806"/>
                        </a:solidFill>
                        <a:latin typeface="宋体" panose="02010600030101010101" pitchFamily="2" charset="-122"/>
                      </a:endParaRPr>
                    </a:p>
                    <a:p>
                      <a:pPr indent="0">
                        <a:buNone/>
                      </a:pPr>
                      <a:r>
                        <a:rPr lang="en-US" sz="1400" b="0">
                          <a:solidFill>
                            <a:schemeClr val="tx1"/>
                          </a:solidFill>
                          <a:latin typeface="宋体" panose="02010600030101010101" pitchFamily="2" charset="-122"/>
                        </a:rPr>
                        <a:t>2.活动属性</a:t>
                      </a:r>
                      <a:endParaRPr lang="en-US" sz="1400" b="0">
                        <a:solidFill>
                          <a:srgbClr val="DD0806"/>
                        </a:solidFill>
                        <a:latin typeface="宋体" panose="02010600030101010101" pitchFamily="2" charset="-122"/>
                      </a:endParaRPr>
                    </a:p>
                    <a:p>
                      <a:pPr algn="l">
                        <a:buNone/>
                      </a:pPr>
                      <a:r>
                        <a:rPr lang="zh-CN" sz="1400" b="0">
                          <a:solidFill>
                            <a:srgbClr val="000000"/>
                          </a:solidFill>
                          <a:ea typeface="宋体" panose="02010600030101010101" pitchFamily="2" charset="-122"/>
                        </a:rPr>
                        <a:t>3.里程碑清单</a:t>
                      </a:r>
                      <a:endParaRPr lang="zh-CN" sz="1400" b="0">
                        <a:solidFill>
                          <a:srgbClr val="000000"/>
                        </a:solidFill>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r h="1371600">
                <a:tc>
                  <a:txBody>
                    <a:bodyPr/>
                    <a:p>
                      <a:pPr indent="0">
                        <a:buNone/>
                      </a:pPr>
                      <a:r>
                        <a:rPr lang="zh-CN" sz="1600" b="1">
                          <a:solidFill>
                            <a:srgbClr val="000000"/>
                          </a:solidFill>
                          <a:ea typeface="宋体" panose="02010600030101010101" pitchFamily="2" charset="-122"/>
                        </a:rPr>
                        <a:t>3.排列活动顺序</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1.进度管理计划</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2.活动清单</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3.活动属性</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4.里程碑清单</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5.事业环境因素</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6.项目范围说明书</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EEFCCA"/>
                    </a:solidFill>
                  </a:tcPr>
                </a:tc>
                <a:tc>
                  <a:txBody>
                    <a:bodyPr/>
                    <a:p>
                      <a:pPr indent="0">
                        <a:buNone/>
                      </a:pPr>
                      <a:r>
                        <a:rPr lang="en-US" sz="1400" b="0">
                          <a:solidFill>
                            <a:srgbClr val="FF0000"/>
                          </a:solidFill>
                          <a:latin typeface="宋体" panose="02010600030101010101" pitchFamily="2" charset="-122"/>
                        </a:rPr>
                        <a:t>1.确定依赖关系 </a:t>
                      </a:r>
                      <a:endParaRPr lang="en-US" sz="1400" b="0">
                        <a:solidFill>
                          <a:srgbClr val="FF0000"/>
                        </a:solidFill>
                        <a:latin typeface="宋体" panose="02010600030101010101" pitchFamily="2" charset="-122"/>
                      </a:endParaRPr>
                    </a:p>
                    <a:p>
                      <a:pPr indent="0">
                        <a:buNone/>
                      </a:pPr>
                      <a:r>
                        <a:rPr lang="en-US" sz="1400" b="0">
                          <a:solidFill>
                            <a:srgbClr val="FF0000"/>
                          </a:solidFill>
                          <a:latin typeface="宋体" panose="02010600030101010101" pitchFamily="2" charset="-122"/>
                        </a:rPr>
                        <a:t>2.前导图法</a:t>
                      </a:r>
                      <a:endParaRPr lang="en-US" sz="1400" b="0">
                        <a:solidFill>
                          <a:srgbClr val="FF0000"/>
                        </a:solidFill>
                        <a:latin typeface="宋体" panose="02010600030101010101" pitchFamily="2" charset="-122"/>
                      </a:endParaRPr>
                    </a:p>
                    <a:p>
                      <a:pPr indent="0">
                        <a:buNone/>
                      </a:pPr>
                      <a:r>
                        <a:rPr lang="en-US" sz="1400" b="0">
                          <a:solidFill>
                            <a:srgbClr val="FF0000"/>
                          </a:solidFill>
                          <a:latin typeface="宋体" panose="02010600030101010101" pitchFamily="2" charset="-122"/>
                        </a:rPr>
                        <a:t>3.箭线图法</a:t>
                      </a:r>
                      <a:endParaRPr lang="en-US" sz="1400" b="0">
                        <a:solidFill>
                          <a:srgbClr val="DD0806"/>
                        </a:solidFill>
                        <a:latin typeface="宋体" panose="02010600030101010101" pitchFamily="2" charset="-122"/>
                      </a:endParaRPr>
                    </a:p>
                    <a:p>
                      <a:pPr indent="0">
                        <a:buNone/>
                      </a:pPr>
                      <a:r>
                        <a:rPr lang="en-US" sz="1400" b="0">
                          <a:solidFill>
                            <a:schemeClr val="tx1"/>
                          </a:solidFill>
                          <a:latin typeface="宋体" panose="02010600030101010101" pitchFamily="2" charset="-122"/>
                        </a:rPr>
                        <a:t>4.提前量与滞后量</a:t>
                      </a:r>
                      <a:endParaRPr lang="en-US" sz="1400" b="0">
                        <a:solidFill>
                          <a:schemeClr val="tx1"/>
                        </a:solidFill>
                        <a:latin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en-US" sz="1400" b="0">
                          <a:solidFill>
                            <a:srgbClr val="FF0000"/>
                          </a:solidFill>
                          <a:latin typeface="宋体" panose="02010600030101010101" pitchFamily="2" charset="-122"/>
                        </a:rPr>
                        <a:t>1.项目进度网络图</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2.项目文件更新（活动清单、活动属性、里程碑清单、风险登记册）</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r h="720090">
                <a:tc>
                  <a:txBody>
                    <a:bodyPr/>
                    <a:p>
                      <a:pPr indent="0">
                        <a:buNone/>
                      </a:pPr>
                      <a:r>
                        <a:rPr lang="zh-CN" sz="1600" b="1">
                          <a:solidFill>
                            <a:srgbClr val="000000"/>
                          </a:solidFill>
                          <a:ea typeface="宋体" panose="02010600030101010101" pitchFamily="2" charset="-122"/>
                        </a:rPr>
                        <a:t>4.估算活动资源</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1.进度管理计划</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2.活动清单</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3.活动属性</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4.资源日历</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5.风险登记册</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6.活动成本估算</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7.事业环境因素</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8.组织过程资产</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EEFCCA"/>
                    </a:solidFill>
                  </a:tcPr>
                </a:tc>
                <a:tc>
                  <a:txBody>
                    <a:bodyPr/>
                    <a:p>
                      <a:pPr indent="0">
                        <a:buNone/>
                      </a:pPr>
                      <a:r>
                        <a:rPr lang="zh-CN" sz="1400" b="0">
                          <a:solidFill>
                            <a:schemeClr val="tx1"/>
                          </a:solidFill>
                          <a:ea typeface="宋体" panose="02010600030101010101" pitchFamily="2" charset="-122"/>
                        </a:rPr>
                        <a:t>1.专家判断</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2.备选方案分析</a:t>
                      </a:r>
                      <a:endParaRPr lang="zh-CN" sz="1400" b="0">
                        <a:solidFill>
                          <a:schemeClr val="tx1"/>
                        </a:solidFill>
                        <a:ea typeface="宋体" panose="02010600030101010101" pitchFamily="2" charset="-122"/>
                      </a:endParaRPr>
                    </a:p>
                    <a:p>
                      <a:pPr indent="0">
                        <a:buNone/>
                      </a:pPr>
                      <a:r>
                        <a:rPr lang="en-US" altLang="zh-CN" sz="1400" b="0">
                          <a:solidFill>
                            <a:schemeClr val="tx1"/>
                          </a:solidFill>
                          <a:ea typeface="宋体" panose="02010600030101010101" pitchFamily="2" charset="-122"/>
                        </a:rPr>
                        <a:t>3</a:t>
                      </a:r>
                      <a:r>
                        <a:rPr lang="zh-CN" sz="1400" b="0">
                          <a:solidFill>
                            <a:schemeClr val="tx1"/>
                          </a:solidFill>
                          <a:ea typeface="宋体" panose="02010600030101010101" pitchFamily="2" charset="-122"/>
                        </a:rPr>
                        <a:t>.发布的估算数据</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4.项目管理软件</a:t>
                      </a:r>
                      <a:r>
                        <a:rPr lang="en-US" sz="1400" b="0">
                          <a:solidFill>
                            <a:schemeClr val="tx1"/>
                          </a:solidFill>
                          <a:latin typeface="宋体" panose="02010600030101010101" pitchFamily="2" charset="-122"/>
                        </a:rPr>
                        <a:t> </a:t>
                      </a:r>
                      <a:endParaRPr lang="en-US" sz="1400" b="0">
                        <a:solidFill>
                          <a:schemeClr val="tx1"/>
                        </a:solidFill>
                        <a:latin typeface="宋体" panose="02010600030101010101" pitchFamily="2" charset="-122"/>
                      </a:endParaRPr>
                    </a:p>
                    <a:p>
                      <a:pPr indent="0">
                        <a:buNone/>
                      </a:pPr>
                      <a:r>
                        <a:rPr lang="zh-CN" sz="1400" b="0">
                          <a:solidFill>
                            <a:schemeClr val="tx1"/>
                          </a:solidFill>
                          <a:ea typeface="宋体" panose="02010600030101010101" pitchFamily="2" charset="-122"/>
                        </a:rPr>
                        <a:t>5.自下而上估算</a:t>
                      </a:r>
                      <a:endParaRPr lang="zh-CN" altLang="en-US" sz="1400" b="0">
                        <a:solidFill>
                          <a:schemeClr val="tx1"/>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zh-CN" sz="1400" b="0">
                          <a:solidFill>
                            <a:srgbClr val="000000"/>
                          </a:solidFill>
                          <a:ea typeface="宋体" panose="02010600030101010101" pitchFamily="2" charset="-122"/>
                        </a:rPr>
                        <a:t>1.活动资源需求</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2.资源分解结构</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3.项目文件更新（活动清单、活动属性、资源日历）</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4" name="内容占位符 3"/>
          <p:cNvGraphicFramePr/>
          <p:nvPr>
            <p:ph idx="1"/>
          </p:nvPr>
        </p:nvGraphicFramePr>
        <p:xfrm>
          <a:off x="838200" y="1172210"/>
          <a:ext cx="10515600" cy="7493000"/>
        </p:xfrm>
        <a:graphic>
          <a:graphicData uri="http://schemas.openxmlformats.org/drawingml/2006/table">
            <a:tbl>
              <a:tblPr firstRow="1" bandRow="1">
                <a:tableStyleId>{5C22544A-7EE6-4342-B048-85BDC9FD1C3A}</a:tableStyleId>
              </a:tblPr>
              <a:tblGrid>
                <a:gridCol w="2518410"/>
                <a:gridCol w="2468245"/>
                <a:gridCol w="2704465"/>
                <a:gridCol w="2824480"/>
              </a:tblGrid>
              <a:tr h="391160">
                <a:tc>
                  <a:txBody>
                    <a:bodyPr/>
                    <a:p>
                      <a:pPr indent="0" algn="ctr">
                        <a:buNone/>
                      </a:pPr>
                      <a:r>
                        <a:rPr lang="zh-CN" sz="1800" b="1">
                          <a:solidFill>
                            <a:srgbClr val="000000"/>
                          </a:solidFill>
                          <a:ea typeface="宋体" panose="02010600030101010101" pitchFamily="2" charset="-122"/>
                        </a:rPr>
                        <a:t>管理过程</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c>
                  <a:txBody>
                    <a:bodyPr/>
                    <a:p>
                      <a:pPr indent="0" algn="ctr">
                        <a:buNone/>
                      </a:pPr>
                      <a:r>
                        <a:rPr lang="zh-CN" sz="1800" b="1">
                          <a:solidFill>
                            <a:srgbClr val="000000"/>
                          </a:solidFill>
                          <a:ea typeface="宋体" panose="02010600030101010101" pitchFamily="2" charset="-122"/>
                        </a:rPr>
                        <a:t>输入</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c>
                  <a:txBody>
                    <a:bodyPr/>
                    <a:p>
                      <a:pPr indent="0" algn="ctr">
                        <a:buNone/>
                      </a:pPr>
                      <a:r>
                        <a:rPr lang="zh-CN" sz="1800" b="1">
                          <a:solidFill>
                            <a:srgbClr val="000000"/>
                          </a:solidFill>
                          <a:ea typeface="宋体" panose="02010600030101010101" pitchFamily="2" charset="-122"/>
                        </a:rPr>
                        <a:t>工具和技术</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c>
                  <a:txBody>
                    <a:bodyPr/>
                    <a:p>
                      <a:pPr indent="0" algn="ctr">
                        <a:buNone/>
                      </a:pPr>
                      <a:r>
                        <a:rPr lang="zh-CN" sz="1800" b="1">
                          <a:solidFill>
                            <a:srgbClr val="000000"/>
                          </a:solidFill>
                          <a:ea typeface="宋体" panose="02010600030101010101" pitchFamily="2" charset="-122"/>
                        </a:rPr>
                        <a:t>输出</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r>
              <a:tr h="901700">
                <a:tc>
                  <a:txBody>
                    <a:bodyPr/>
                    <a:p>
                      <a:pPr indent="0">
                        <a:buNone/>
                      </a:pPr>
                      <a:r>
                        <a:rPr lang="zh-CN" sz="1600" b="1">
                          <a:solidFill>
                            <a:srgbClr val="000000"/>
                          </a:solidFill>
                          <a:ea typeface="宋体" panose="02010600030101010101" pitchFamily="2" charset="-122"/>
                        </a:rPr>
                        <a:t>5.估算活动持续时间</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1.进度管理计划</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2.活动清单</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3.活动属性</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4.活动资源需求</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5.资源日历</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6.项目范围说明书</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7.风险登记册</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8.资源分解结构</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9.事业环境因素</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10.组织过程资产</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EEFCCA"/>
                    </a:solidFill>
                  </a:tcPr>
                </a:tc>
                <a:tc>
                  <a:txBody>
                    <a:bodyPr/>
                    <a:p>
                      <a:pPr indent="0">
                        <a:buNone/>
                      </a:pPr>
                      <a:r>
                        <a:rPr lang="en-US" sz="1400" b="0">
                          <a:solidFill>
                            <a:schemeClr val="tx1"/>
                          </a:solidFill>
                          <a:latin typeface="宋体" panose="02010600030101010101" pitchFamily="2" charset="-122"/>
                        </a:rPr>
                        <a:t>1.专家判断</a:t>
                      </a:r>
                      <a:endParaRPr lang="en-US" sz="1400" b="0">
                        <a:solidFill>
                          <a:schemeClr val="tx1"/>
                        </a:solidFill>
                        <a:latin typeface="宋体" panose="02010600030101010101" pitchFamily="2" charset="-122"/>
                      </a:endParaRPr>
                    </a:p>
                    <a:p>
                      <a:pPr indent="0">
                        <a:buNone/>
                      </a:pPr>
                      <a:r>
                        <a:rPr lang="en-US" sz="1400" b="0">
                          <a:solidFill>
                            <a:schemeClr val="tx1"/>
                          </a:solidFill>
                          <a:latin typeface="宋体" panose="02010600030101010101" pitchFamily="2" charset="-122"/>
                        </a:rPr>
                        <a:t>2.类比估算</a:t>
                      </a:r>
                      <a:endParaRPr lang="en-US" sz="1400" b="0">
                        <a:solidFill>
                          <a:schemeClr val="tx1"/>
                        </a:solidFill>
                        <a:latin typeface="宋体" panose="02010600030101010101" pitchFamily="2" charset="-122"/>
                      </a:endParaRPr>
                    </a:p>
                    <a:p>
                      <a:pPr indent="0">
                        <a:buNone/>
                      </a:pPr>
                      <a:r>
                        <a:rPr lang="en-US" sz="1400" b="0">
                          <a:solidFill>
                            <a:schemeClr val="tx1"/>
                          </a:solidFill>
                          <a:latin typeface="宋体" panose="02010600030101010101" pitchFamily="2" charset="-122"/>
                        </a:rPr>
                        <a:t>3.参数估算</a:t>
                      </a:r>
                      <a:endParaRPr lang="en-US" sz="1400" b="0">
                        <a:solidFill>
                          <a:schemeClr val="tx1"/>
                        </a:solidFill>
                        <a:latin typeface="宋体" panose="02010600030101010101" pitchFamily="2" charset="-122"/>
                      </a:endParaRPr>
                    </a:p>
                    <a:p>
                      <a:pPr indent="0">
                        <a:buNone/>
                      </a:pPr>
                      <a:r>
                        <a:rPr lang="en-US" sz="1400" b="0">
                          <a:solidFill>
                            <a:schemeClr val="tx1"/>
                          </a:solidFill>
                          <a:latin typeface="宋体" panose="02010600030101010101" pitchFamily="2" charset="-122"/>
                        </a:rPr>
                        <a:t>4.三点估算</a:t>
                      </a:r>
                      <a:endParaRPr lang="en-US" sz="1400" b="0">
                        <a:solidFill>
                          <a:schemeClr val="tx1"/>
                        </a:solidFill>
                        <a:latin typeface="宋体" panose="02010600030101010101" pitchFamily="2" charset="-122"/>
                      </a:endParaRPr>
                    </a:p>
                    <a:p>
                      <a:pPr indent="0">
                        <a:buNone/>
                      </a:pPr>
                      <a:r>
                        <a:rPr lang="en-US" sz="1400" b="0">
                          <a:solidFill>
                            <a:schemeClr val="tx1"/>
                          </a:solidFill>
                          <a:latin typeface="宋体" panose="02010600030101010101" pitchFamily="2" charset="-122"/>
                        </a:rPr>
                        <a:t>5.群体决策技术</a:t>
                      </a:r>
                      <a:endParaRPr lang="en-US" sz="1400" b="0">
                        <a:solidFill>
                          <a:schemeClr val="tx1"/>
                        </a:solidFill>
                        <a:latin typeface="宋体" panose="02010600030101010101" pitchFamily="2" charset="-122"/>
                      </a:endParaRPr>
                    </a:p>
                    <a:p>
                      <a:pPr indent="0">
                        <a:buNone/>
                      </a:pPr>
                      <a:r>
                        <a:rPr lang="en-US" sz="1400" b="0">
                          <a:solidFill>
                            <a:schemeClr val="tx1"/>
                          </a:solidFill>
                          <a:latin typeface="宋体" panose="02010600030101010101" pitchFamily="2" charset="-122"/>
                        </a:rPr>
                        <a:t>6.储备分析</a:t>
                      </a:r>
                      <a:endParaRPr lang="en-US" sz="1400" b="0">
                        <a:solidFill>
                          <a:schemeClr val="tx1"/>
                        </a:solidFill>
                        <a:latin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zh-CN" sz="1400" b="0">
                          <a:solidFill>
                            <a:srgbClr val="FF0000"/>
                          </a:solidFill>
                          <a:ea typeface="宋体" panose="02010600030101010101" pitchFamily="2" charset="-122"/>
                        </a:rPr>
                        <a:t>1.活动持续时间估算</a:t>
                      </a:r>
                      <a:r>
                        <a:rPr lang="en-US" sz="1400" b="0">
                          <a:solidFill>
                            <a:srgbClr val="FF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2.项目文件更新（活动属性、为估算活动持续时间而制定的假设条件）</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r h="1170940">
                <a:tc>
                  <a:txBody>
                    <a:bodyPr/>
                    <a:p>
                      <a:pPr indent="0">
                        <a:buNone/>
                      </a:pPr>
                      <a:r>
                        <a:rPr lang="zh-CN" sz="1600" b="1">
                          <a:solidFill>
                            <a:srgbClr val="000000"/>
                          </a:solidFill>
                          <a:ea typeface="宋体" panose="02010600030101010101" pitchFamily="2" charset="-122"/>
                        </a:rPr>
                        <a:t>6.制定进度计划</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1.进度管理计划</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2.活动清单</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3.活动属性</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4.项目进度网络图</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5.活动资源需求</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6.资源日历</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7.活动持续时间估算</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8.项目范围说明书</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9.风险登记册</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10.项目人员分派</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11.资源分解结构</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12.事业环境因素</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13.组织过程资产</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EEFCCA"/>
                    </a:solidFill>
                  </a:tcPr>
                </a:tc>
                <a:tc>
                  <a:txBody>
                    <a:bodyPr/>
                    <a:p>
                      <a:pPr indent="0">
                        <a:buNone/>
                      </a:pPr>
                      <a:endParaRPr lang="zh-CN" altLang="en-US" sz="2000"/>
                    </a:p>
                    <a:p>
                      <a:pPr indent="0">
                        <a:buNone/>
                      </a:pPr>
                      <a:r>
                        <a:rPr lang="en-US" sz="1400" b="0">
                          <a:solidFill>
                            <a:srgbClr val="DD0806"/>
                          </a:solidFill>
                          <a:latin typeface="宋体" panose="02010600030101010101" pitchFamily="2" charset="-122"/>
                        </a:rPr>
                        <a:t>1.关键路线法</a:t>
                      </a:r>
                      <a:endParaRPr lang="en-US" sz="1400" b="0">
                        <a:solidFill>
                          <a:srgbClr val="DD0806"/>
                        </a:solidFill>
                        <a:latin typeface="宋体" panose="02010600030101010101" pitchFamily="2" charset="-122"/>
                      </a:endParaRPr>
                    </a:p>
                    <a:p>
                      <a:pPr indent="0">
                        <a:buNone/>
                      </a:pPr>
                      <a:r>
                        <a:rPr lang="en-US" sz="1400" b="0">
                          <a:solidFill>
                            <a:srgbClr val="DD0806"/>
                          </a:solidFill>
                          <a:latin typeface="宋体" panose="02010600030101010101" pitchFamily="2" charset="-122"/>
                        </a:rPr>
                        <a:t>2.关键链法</a:t>
                      </a:r>
                      <a:endParaRPr lang="en-US" sz="1400" b="0">
                        <a:solidFill>
                          <a:srgbClr val="DD0806"/>
                        </a:solidFill>
                        <a:latin typeface="宋体" panose="02010600030101010101" pitchFamily="2" charset="-122"/>
                      </a:endParaRPr>
                    </a:p>
                    <a:p>
                      <a:pPr indent="0">
                        <a:buNone/>
                      </a:pPr>
                      <a:r>
                        <a:rPr lang="en-US" sz="1400" b="0">
                          <a:solidFill>
                            <a:schemeClr val="tx1"/>
                          </a:solidFill>
                          <a:latin typeface="宋体" panose="02010600030101010101" pitchFamily="2" charset="-122"/>
                        </a:rPr>
                        <a:t>3.资源优化技术</a:t>
                      </a:r>
                      <a:endParaRPr lang="en-US" sz="1400" b="0">
                        <a:solidFill>
                          <a:schemeClr val="tx1"/>
                        </a:solidFill>
                        <a:latin typeface="宋体" panose="02010600030101010101" pitchFamily="2" charset="-122"/>
                      </a:endParaRPr>
                    </a:p>
                    <a:p>
                      <a:pPr indent="0">
                        <a:buNone/>
                      </a:pPr>
                      <a:r>
                        <a:rPr lang="en-US" sz="1400" b="0">
                          <a:solidFill>
                            <a:schemeClr val="tx1"/>
                          </a:solidFill>
                          <a:latin typeface="宋体" panose="02010600030101010101" pitchFamily="2" charset="-122"/>
                        </a:rPr>
                        <a:t>4.进度压缩</a:t>
                      </a:r>
                      <a:endParaRPr lang="en-US" sz="1400" b="0">
                        <a:solidFill>
                          <a:schemeClr val="tx1"/>
                        </a:solidFill>
                        <a:latin typeface="宋体" panose="02010600030101010101" pitchFamily="2" charset="-122"/>
                      </a:endParaRPr>
                    </a:p>
                    <a:p>
                      <a:pPr indent="0">
                        <a:buNone/>
                      </a:pPr>
                      <a:r>
                        <a:rPr lang="en-US" sz="1400" b="0">
                          <a:solidFill>
                            <a:schemeClr val="tx1"/>
                          </a:solidFill>
                          <a:latin typeface="宋体" panose="02010600030101010101" pitchFamily="2" charset="-122"/>
                        </a:rPr>
                        <a:t>5.计划评审技术</a:t>
                      </a:r>
                      <a:endParaRPr lang="en-US" altLang="en-US" sz="1400" b="0">
                        <a:solidFill>
                          <a:schemeClr val="tx1"/>
                        </a:solidFill>
                        <a:latin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zh-CN" sz="1400" b="0">
                          <a:solidFill>
                            <a:srgbClr val="000000"/>
                          </a:solidFill>
                          <a:ea typeface="宋体" panose="02010600030101010101" pitchFamily="2" charset="-122"/>
                        </a:rPr>
                        <a:t>1.进度基准</a:t>
                      </a:r>
                      <a:endParaRPr lang="zh-CN" sz="1400" b="0">
                        <a:solidFill>
                          <a:srgbClr val="000000"/>
                        </a:solidFill>
                        <a:ea typeface="宋体" panose="02010600030101010101" pitchFamily="2" charset="-122"/>
                      </a:endParaRPr>
                    </a:p>
                    <a:p>
                      <a:pPr indent="0">
                        <a:buNone/>
                      </a:pPr>
                      <a:r>
                        <a:rPr lang="zh-CN" sz="1400" b="0">
                          <a:solidFill>
                            <a:srgbClr val="FF0000"/>
                          </a:solidFill>
                          <a:ea typeface="宋体" panose="02010600030101010101" pitchFamily="2" charset="-122"/>
                        </a:rPr>
                        <a:t>2.项目进度计划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3.进度数据</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4.项目日历</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5.项目管理计划更新（进度基准、进度管理计划）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6.项目文件更新（活动资源需求、活动属性、日历、风险登记册）</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bl>
          </a:graphicData>
        </a:graphic>
      </p:graphicFrame>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进度管理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Schedule</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4" name="内容占位符 3"/>
          <p:cNvGraphicFramePr/>
          <p:nvPr>
            <p:ph idx="1"/>
          </p:nvPr>
        </p:nvGraphicFramePr>
        <p:xfrm>
          <a:off x="838200" y="1172210"/>
          <a:ext cx="10515600" cy="3556635"/>
        </p:xfrm>
        <a:graphic>
          <a:graphicData uri="http://schemas.openxmlformats.org/drawingml/2006/table">
            <a:tbl>
              <a:tblPr firstRow="1" bandRow="1">
                <a:tableStyleId>{5C22544A-7EE6-4342-B048-85BDC9FD1C3A}</a:tableStyleId>
              </a:tblPr>
              <a:tblGrid>
                <a:gridCol w="2518410"/>
                <a:gridCol w="2468245"/>
                <a:gridCol w="2704465"/>
                <a:gridCol w="2824480"/>
              </a:tblGrid>
              <a:tr h="382270">
                <a:tc>
                  <a:txBody>
                    <a:bodyPr/>
                    <a:p>
                      <a:pPr indent="0" algn="ctr">
                        <a:buNone/>
                      </a:pPr>
                      <a:r>
                        <a:rPr lang="zh-CN" sz="1800" b="1">
                          <a:solidFill>
                            <a:srgbClr val="000000"/>
                          </a:solidFill>
                          <a:ea typeface="宋体" panose="02010600030101010101" pitchFamily="2" charset="-122"/>
                        </a:rPr>
                        <a:t>管理过程</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c>
                  <a:txBody>
                    <a:bodyPr/>
                    <a:p>
                      <a:pPr indent="0" algn="ctr">
                        <a:buNone/>
                      </a:pPr>
                      <a:r>
                        <a:rPr lang="zh-CN" sz="1800" b="1">
                          <a:solidFill>
                            <a:srgbClr val="000000"/>
                          </a:solidFill>
                          <a:ea typeface="宋体" panose="02010600030101010101" pitchFamily="2" charset="-122"/>
                        </a:rPr>
                        <a:t>输入</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c>
                  <a:txBody>
                    <a:bodyPr/>
                    <a:p>
                      <a:pPr indent="0" algn="ctr">
                        <a:buNone/>
                      </a:pPr>
                      <a:r>
                        <a:rPr lang="zh-CN" sz="1800" b="1">
                          <a:solidFill>
                            <a:srgbClr val="000000"/>
                          </a:solidFill>
                          <a:ea typeface="宋体" panose="02010600030101010101" pitchFamily="2" charset="-122"/>
                        </a:rPr>
                        <a:t>工具和技术</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c>
                  <a:txBody>
                    <a:bodyPr/>
                    <a:p>
                      <a:pPr indent="0" algn="ctr">
                        <a:buNone/>
                      </a:pPr>
                      <a:r>
                        <a:rPr lang="zh-CN" sz="1800" b="1">
                          <a:solidFill>
                            <a:srgbClr val="000000"/>
                          </a:solidFill>
                          <a:ea typeface="宋体" panose="02010600030101010101" pitchFamily="2" charset="-122"/>
                        </a:rPr>
                        <a:t>输出</a:t>
                      </a:r>
                      <a:endParaRPr lang="zh-CN" altLang="en-US" sz="18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chemeClr val="tx2">
                        <a:lumMod val="60000"/>
                        <a:lumOff val="40000"/>
                      </a:schemeClr>
                    </a:solidFill>
                  </a:tcPr>
                </a:tc>
              </a:tr>
              <a:tr h="3174365">
                <a:tc>
                  <a:txBody>
                    <a:bodyPr/>
                    <a:p>
                      <a:pPr indent="0">
                        <a:buNone/>
                      </a:pPr>
                      <a:r>
                        <a:rPr lang="zh-CN" sz="1600" b="1">
                          <a:solidFill>
                            <a:srgbClr val="000000"/>
                          </a:solidFill>
                          <a:ea typeface="宋体" panose="02010600030101010101" pitchFamily="2" charset="-122"/>
                        </a:rPr>
                        <a:t>7.控制进度</a:t>
                      </a:r>
                      <a:endParaRPr lang="zh-CN" altLang="en-US" sz="1600" b="1">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BFBFBF"/>
                    </a:solidFill>
                  </a:tcPr>
                </a:tc>
                <a:tc>
                  <a:txBody>
                    <a:bodyPr/>
                    <a:p>
                      <a:pPr indent="0">
                        <a:buNone/>
                      </a:pPr>
                      <a:r>
                        <a:rPr lang="zh-CN" sz="1400" b="0">
                          <a:solidFill>
                            <a:srgbClr val="000000"/>
                          </a:solidFill>
                          <a:ea typeface="宋体" panose="02010600030101010101" pitchFamily="2" charset="-122"/>
                        </a:rPr>
                        <a:t>1.项目管理计划</a:t>
                      </a:r>
                      <a:endParaRPr lang="zh-CN" sz="1400" b="0">
                        <a:solidFill>
                          <a:srgbClr val="000000"/>
                        </a:solidFill>
                        <a:ea typeface="宋体" panose="02010600030101010101" pitchFamily="2" charset="-122"/>
                      </a:endParaRPr>
                    </a:p>
                    <a:p>
                      <a:pPr indent="0">
                        <a:buNone/>
                      </a:pPr>
                      <a:r>
                        <a:rPr lang="zh-CN" sz="1400" b="0">
                          <a:solidFill>
                            <a:srgbClr val="000000"/>
                          </a:solidFill>
                          <a:ea typeface="宋体" panose="02010600030101010101" pitchFamily="2" charset="-122"/>
                        </a:rPr>
                        <a:t>2.项目进度计划</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3.工作绩效数据</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4.项目日历</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5.进度数据</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6.组织过程资产</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EEFCCA"/>
                    </a:solidFill>
                  </a:tcPr>
                </a:tc>
                <a:tc>
                  <a:txBody>
                    <a:bodyPr/>
                    <a:p>
                      <a:pPr indent="0">
                        <a:buNone/>
                      </a:pPr>
                      <a:r>
                        <a:rPr lang="zh-CN" sz="1400" b="0">
                          <a:solidFill>
                            <a:schemeClr val="tx1"/>
                          </a:solidFill>
                          <a:ea typeface="宋体" panose="02010600030101010101" pitchFamily="2" charset="-122"/>
                        </a:rPr>
                        <a:t>1.进度报告</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2.进度变更控制系统</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3.绩效衡量</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4.项目管理软件</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5.偏差分析</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6.进度比较横道图</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7.假设条件情景分析</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8.制定进度的工具</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9.进度压缩</a:t>
                      </a:r>
                      <a:endParaRPr lang="zh-CN" sz="1400" b="0">
                        <a:solidFill>
                          <a:schemeClr val="tx1"/>
                        </a:solidFill>
                        <a:ea typeface="宋体" panose="02010600030101010101" pitchFamily="2" charset="-122"/>
                      </a:endParaRPr>
                    </a:p>
                    <a:p>
                      <a:pPr indent="0">
                        <a:buNone/>
                      </a:pPr>
                      <a:r>
                        <a:rPr lang="zh-CN" sz="1400" b="0">
                          <a:solidFill>
                            <a:schemeClr val="tx1"/>
                          </a:solidFill>
                          <a:ea typeface="宋体" panose="02010600030101010101" pitchFamily="2" charset="-122"/>
                        </a:rPr>
                        <a:t>10.资源平衡。</a:t>
                      </a:r>
                      <a:endParaRPr lang="zh-CN" altLang="en-US" sz="1400" b="0">
                        <a:solidFill>
                          <a:schemeClr val="tx1"/>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8DB4E2"/>
                    </a:solidFill>
                  </a:tcPr>
                </a:tc>
                <a:tc>
                  <a:txBody>
                    <a:bodyPr/>
                    <a:p>
                      <a:pPr indent="0">
                        <a:buNone/>
                      </a:pPr>
                      <a:r>
                        <a:rPr lang="zh-CN" sz="1400" b="0">
                          <a:solidFill>
                            <a:srgbClr val="FF0000"/>
                          </a:solidFill>
                          <a:ea typeface="宋体" panose="02010600030101010101" pitchFamily="2" charset="-122"/>
                        </a:rPr>
                        <a:t>1.工作绩效信息</a:t>
                      </a:r>
                      <a:r>
                        <a:rPr lang="en-US" sz="1400" b="0">
                          <a:solidFill>
                            <a:srgbClr val="FF0000"/>
                          </a:solidFill>
                          <a:latin typeface="宋体" panose="02010600030101010101" pitchFamily="2" charset="-122"/>
                        </a:rPr>
                        <a:t> </a:t>
                      </a:r>
                      <a:endParaRPr lang="en-US" sz="1400" b="0">
                        <a:solidFill>
                          <a:srgbClr val="FF0000"/>
                        </a:solidFill>
                        <a:latin typeface="宋体" panose="02010600030101010101" pitchFamily="2" charset="-122"/>
                      </a:endParaRPr>
                    </a:p>
                    <a:p>
                      <a:pPr indent="0">
                        <a:buNone/>
                      </a:pPr>
                      <a:r>
                        <a:rPr lang="zh-CN" sz="1400" b="0">
                          <a:solidFill>
                            <a:srgbClr val="FF0000"/>
                          </a:solidFill>
                          <a:ea typeface="宋体" panose="02010600030101010101" pitchFamily="2" charset="-122"/>
                        </a:rPr>
                        <a:t>2.进度预测</a:t>
                      </a:r>
                      <a:r>
                        <a:rPr lang="en-US" sz="1400" b="0">
                          <a:solidFill>
                            <a:srgbClr val="FF0000"/>
                          </a:solidFill>
                          <a:latin typeface="宋体" panose="02010600030101010101" pitchFamily="2" charset="-122"/>
                        </a:rPr>
                        <a:t> </a:t>
                      </a:r>
                      <a:endParaRPr lang="en-US" sz="1400" b="0">
                        <a:solidFill>
                          <a:srgbClr val="FF0000"/>
                        </a:solidFill>
                        <a:latin typeface="宋体" panose="02010600030101010101" pitchFamily="2" charset="-122"/>
                      </a:endParaRPr>
                    </a:p>
                    <a:p>
                      <a:pPr indent="0">
                        <a:buNone/>
                      </a:pPr>
                      <a:r>
                        <a:rPr lang="zh-CN" sz="1400" b="0">
                          <a:solidFill>
                            <a:srgbClr val="FF0000"/>
                          </a:solidFill>
                          <a:ea typeface="宋体" panose="02010600030101010101" pitchFamily="2" charset="-122"/>
                        </a:rPr>
                        <a:t>3.变更请求</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4.项目管理计划更新（进度基础、进度管理计划、成本基准）</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5.项目文件更新（进度数据、项目进度计划、风险登记册）</a:t>
                      </a:r>
                      <a:r>
                        <a:rPr lang="en-US" sz="1400" b="0">
                          <a:solidFill>
                            <a:srgbClr val="000000"/>
                          </a:solidFill>
                          <a:latin typeface="宋体" panose="02010600030101010101" pitchFamily="2" charset="-122"/>
                        </a:rPr>
                        <a:t> </a:t>
                      </a:r>
                      <a:endParaRPr lang="en-US" sz="1400" b="0">
                        <a:solidFill>
                          <a:srgbClr val="000000"/>
                        </a:solidFill>
                        <a:latin typeface="宋体" panose="02010600030101010101" pitchFamily="2" charset="-122"/>
                      </a:endParaRPr>
                    </a:p>
                    <a:p>
                      <a:pPr indent="0">
                        <a:buNone/>
                      </a:pPr>
                      <a:r>
                        <a:rPr lang="zh-CN" sz="1400" b="0">
                          <a:solidFill>
                            <a:srgbClr val="000000"/>
                          </a:solidFill>
                          <a:ea typeface="宋体" panose="02010600030101010101" pitchFamily="2" charset="-122"/>
                        </a:rPr>
                        <a:t>6.组织过程资产更新（偏差原因、纠正措施、其它经验教训）</a:t>
                      </a:r>
                      <a:endParaRPr lang="zh-CN" altLang="en-US" sz="1400" b="0">
                        <a:solidFill>
                          <a:srgbClr val="000000"/>
                        </a:solidFill>
                        <a:latin typeface="宋体" panose="02010600030101010101" pitchFamily="2" charset="-122"/>
                        <a:ea typeface="宋体" panose="02010600030101010101" pitchFamily="2" charset="-122"/>
                      </a:endParaRPr>
                    </a:p>
                  </a:txBody>
                  <a:tcPr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ABF8F"/>
                    </a:solidFill>
                  </a:tcPr>
                </a:tc>
              </a:tr>
            </a:tbl>
          </a:graphicData>
        </a:graphic>
      </p:graphicFrame>
      <p:sp>
        <p:nvSpPr>
          <p:cNvPr id="34" name="文本框 33"/>
          <p:cNvSpPr txBox="1"/>
          <p:nvPr/>
        </p:nvSpPr>
        <p:spPr>
          <a:xfrm>
            <a:off x="4967605" y="400685"/>
            <a:ext cx="2257425" cy="645160"/>
          </a:xfrm>
          <a:prstGeom prst="rect">
            <a:avLst/>
          </a:prstGeom>
          <a:noFill/>
        </p:spPr>
        <p:txBody>
          <a:bodyPr wrap="square" rtlCol="0">
            <a:spAutoFit/>
          </a:bodyPr>
          <a:p>
            <a:pPr algn="dist"/>
            <a:r>
              <a:rPr lang="zh-CN" altLang="en-US" dirty="0" smtClean="0">
                <a:solidFill>
                  <a:srgbClr val="492638"/>
                </a:solidFill>
                <a:latin typeface="微软雅黑" panose="020B0503020204020204" pitchFamily="34" charset="-122"/>
                <a:ea typeface="微软雅黑" panose="020B0503020204020204" pitchFamily="34" charset="-122"/>
                <a:sym typeface="+mn-ea"/>
              </a:rPr>
              <a:t>进度管理</a:t>
            </a:r>
            <a:endParaRPr lang="zh-CN" altLang="en-US" dirty="0" smtClean="0">
              <a:solidFill>
                <a:srgbClr val="492638"/>
              </a:solidFill>
              <a:latin typeface="微软雅黑" panose="020B0503020204020204" pitchFamily="34" charset="-122"/>
              <a:ea typeface="微软雅黑" panose="020B0503020204020204" pitchFamily="34" charset="-122"/>
              <a:sym typeface="+mn-ea"/>
            </a:endParaRPr>
          </a:p>
          <a:p>
            <a:pPr algn="ctr"/>
            <a:r>
              <a:rPr lang="en-US" dirty="0">
                <a:solidFill>
                  <a:srgbClr val="492638"/>
                </a:solidFill>
                <a:latin typeface="微软雅黑" panose="020B0503020204020204" pitchFamily="34" charset="-122"/>
                <a:ea typeface="微软雅黑" panose="020B0503020204020204" pitchFamily="34" charset="-122"/>
              </a:rPr>
              <a:t>Schedule</a:t>
            </a:r>
            <a:endParaRPr lang="en-US" sz="1200" dirty="0">
              <a:solidFill>
                <a:srgbClr val="9C370D"/>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5588</Words>
  <Application>WPS 演示</Application>
  <PresentationFormat>宽屏</PresentationFormat>
  <Paragraphs>728</Paragraphs>
  <Slides>28</Slides>
  <Notes>1</Notes>
  <HiddenSlides>0</HiddenSlides>
  <MMClips>0</MMClips>
  <ScaleCrop>false</ScaleCrop>
  <HeadingPairs>
    <vt:vector size="8" baseType="variant">
      <vt:variant>
        <vt:lpstr>已用的字体</vt:lpstr>
      </vt:variant>
      <vt:variant>
        <vt:i4>8</vt:i4>
      </vt:variant>
      <vt:variant>
        <vt:lpstr>主题</vt:lpstr>
      </vt:variant>
      <vt:variant>
        <vt:i4>1</vt:i4>
      </vt:variant>
      <vt:variant>
        <vt:lpstr>嵌入 OLE 服务器</vt:lpstr>
      </vt:variant>
      <vt:variant>
        <vt:i4>9</vt:i4>
      </vt:variant>
      <vt:variant>
        <vt:lpstr>幻灯片标题</vt:lpstr>
      </vt:variant>
      <vt:variant>
        <vt:i4>28</vt:i4>
      </vt:variant>
    </vt:vector>
  </HeadingPairs>
  <TitlesOfParts>
    <vt:vector size="46" baseType="lpstr">
      <vt:lpstr>Arial</vt:lpstr>
      <vt:lpstr>宋体</vt:lpstr>
      <vt:lpstr>Wingdings</vt:lpstr>
      <vt:lpstr>Calibri</vt:lpstr>
      <vt:lpstr>微软雅黑</vt:lpstr>
      <vt:lpstr>Arial Unicode MS</vt:lpstr>
      <vt:lpstr>Calibri Light</vt:lpstr>
      <vt:lpstr>Wingdings</vt:lpstr>
      <vt:lpstr>Office 主题</vt:lpstr>
      <vt:lpstr>Visio.Drawing.15</vt:lpstr>
      <vt:lpstr>Visio.Drawing.15</vt:lpstr>
      <vt:lpstr>Visio.Drawing.15</vt:lpstr>
      <vt:lpstr>Visio.Drawing.15</vt:lpstr>
      <vt:lpstr>Visio.Drawing.15</vt:lpstr>
      <vt:lpstr>Visio.Drawing.15</vt:lpstr>
      <vt:lpstr>Visio.Drawing.15</vt:lpstr>
      <vt:lpstr>Visio.Drawing.15</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1</dc:creator>
  <cp:lastModifiedBy>zzh</cp:lastModifiedBy>
  <cp:revision>28</cp:revision>
  <dcterms:created xsi:type="dcterms:W3CDTF">2017-09-22T04:48:00Z</dcterms:created>
  <dcterms:modified xsi:type="dcterms:W3CDTF">2018-05-11T09:17:34Z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2052-10.1.0.7346</vt:lpwstr>
  </property>
</Properties>
</file>

<file path=docProps/thumbnail.jpeg>
</file>